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80" d="100"/>
          <a:sy n="80" d="100"/>
        </p:scale>
        <p:origin x="754"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5337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0BEC9A-3520-DBE3-65D4-CF100593AE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709519-B9E5-639C-57A3-F210C5E87C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3C5378-28E1-9FE4-E567-9C568FA3D8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6FA704-0D73-569E-734F-60F1E7134D8F}"/>
              </a:ext>
            </a:extLst>
          </p:cNvPr>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3857545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45.png"/><Relationship Id="rId13" Type="http://schemas.openxmlformats.org/officeDocument/2006/relationships/image" Target="../media/image50.png"/><Relationship Id="rId3" Type="http://schemas.openxmlformats.org/officeDocument/2006/relationships/image" Target="../media/image41.png"/><Relationship Id="rId7" Type="http://schemas.openxmlformats.org/officeDocument/2006/relationships/image" Target="../media/image44.png"/><Relationship Id="rId12" Type="http://schemas.openxmlformats.org/officeDocument/2006/relationships/image" Target="../media/image49.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3.png"/><Relationship Id="rId11" Type="http://schemas.openxmlformats.org/officeDocument/2006/relationships/image" Target="../media/image48.png"/><Relationship Id="rId5" Type="http://schemas.openxmlformats.org/officeDocument/2006/relationships/image" Target="../media/image30.png"/><Relationship Id="rId10" Type="http://schemas.openxmlformats.org/officeDocument/2006/relationships/image" Target="../media/image47.png"/><Relationship Id="rId4" Type="http://schemas.openxmlformats.org/officeDocument/2006/relationships/image" Target="../media/image42.png"/><Relationship Id="rId9" Type="http://schemas.openxmlformats.org/officeDocument/2006/relationships/image" Target="../media/image46.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53.png"/><Relationship Id="rId5" Type="http://schemas.openxmlformats.org/officeDocument/2006/relationships/image" Target="../media/image52.png"/><Relationship Id="rId4" Type="http://schemas.openxmlformats.org/officeDocument/2006/relationships/image" Target="../media/image51.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55.png"/><Relationship Id="rId4" Type="http://schemas.openxmlformats.org/officeDocument/2006/relationships/image" Target="../media/image54.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56.png"/></Relationships>
</file>

<file path=ppt/slides/_rels/slide14.xml.rels><?xml version="1.0" encoding="UTF-8" standalone="yes"?>
<Relationships xmlns="http://schemas.openxmlformats.org/package/2006/relationships"><Relationship Id="rId8" Type="http://schemas.openxmlformats.org/officeDocument/2006/relationships/image" Target="../media/image62.png"/><Relationship Id="rId3" Type="http://schemas.openxmlformats.org/officeDocument/2006/relationships/image" Target="../media/image57.png"/><Relationship Id="rId7" Type="http://schemas.openxmlformats.org/officeDocument/2006/relationships/image" Target="../media/image61.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60.png"/><Relationship Id="rId5" Type="http://schemas.openxmlformats.org/officeDocument/2006/relationships/image" Target="../media/image59.png"/><Relationship Id="rId4" Type="http://schemas.openxmlformats.org/officeDocument/2006/relationships/image" Target="../media/image58.png"/></Relationships>
</file>

<file path=ppt/slides/_rels/slide15.xml.rels><?xml version="1.0" encoding="UTF-8" standalone="yes"?>
<Relationships xmlns="http://schemas.openxmlformats.org/package/2006/relationships"><Relationship Id="rId8" Type="http://schemas.openxmlformats.org/officeDocument/2006/relationships/image" Target="../media/image66.png"/><Relationship Id="rId13" Type="http://schemas.openxmlformats.org/officeDocument/2006/relationships/image" Target="../media/image71.png"/><Relationship Id="rId3" Type="http://schemas.openxmlformats.org/officeDocument/2006/relationships/image" Target="../media/image63.png"/><Relationship Id="rId7" Type="http://schemas.openxmlformats.org/officeDocument/2006/relationships/image" Target="../media/image65.png"/><Relationship Id="rId12" Type="http://schemas.openxmlformats.org/officeDocument/2006/relationships/image" Target="../media/image70.png"/><Relationship Id="rId2" Type="http://schemas.openxmlformats.org/officeDocument/2006/relationships/notesSlide" Target="../notesSlides/notesSlide15.xml"/><Relationship Id="rId16" Type="http://schemas.openxmlformats.org/officeDocument/2006/relationships/image" Target="../media/image23.png"/><Relationship Id="rId1" Type="http://schemas.openxmlformats.org/officeDocument/2006/relationships/slideLayout" Target="../slideLayouts/slideLayout1.xml"/><Relationship Id="rId6" Type="http://schemas.openxmlformats.org/officeDocument/2006/relationships/image" Target="../media/image64.png"/><Relationship Id="rId11" Type="http://schemas.openxmlformats.org/officeDocument/2006/relationships/image" Target="../media/image69.png"/><Relationship Id="rId5" Type="http://schemas.openxmlformats.org/officeDocument/2006/relationships/image" Target="../media/image14.png"/><Relationship Id="rId15" Type="http://schemas.openxmlformats.org/officeDocument/2006/relationships/image" Target="../media/image73.png"/><Relationship Id="rId10" Type="http://schemas.openxmlformats.org/officeDocument/2006/relationships/image" Target="../media/image68.png"/><Relationship Id="rId4" Type="http://schemas.openxmlformats.org/officeDocument/2006/relationships/image" Target="../media/image16.png"/><Relationship Id="rId9" Type="http://schemas.openxmlformats.org/officeDocument/2006/relationships/image" Target="../media/image67.png"/><Relationship Id="rId14" Type="http://schemas.openxmlformats.org/officeDocument/2006/relationships/image" Target="../media/image72.png"/></Relationships>
</file>

<file path=ppt/slides/_rels/slide16.xml.rels><?xml version="1.0" encoding="UTF-8" standalone="yes"?>
<Relationships xmlns="http://schemas.openxmlformats.org/package/2006/relationships"><Relationship Id="rId8" Type="http://schemas.openxmlformats.org/officeDocument/2006/relationships/image" Target="../media/image79.png"/><Relationship Id="rId3" Type="http://schemas.openxmlformats.org/officeDocument/2006/relationships/image" Target="../media/image74.png"/><Relationship Id="rId7" Type="http://schemas.openxmlformats.org/officeDocument/2006/relationships/image" Target="../media/image78.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77.png"/><Relationship Id="rId5" Type="http://schemas.openxmlformats.org/officeDocument/2006/relationships/image" Target="../media/image76.png"/><Relationship Id="rId4" Type="http://schemas.openxmlformats.org/officeDocument/2006/relationships/image" Target="../media/image75.png"/><Relationship Id="rId9" Type="http://schemas.openxmlformats.org/officeDocument/2006/relationships/image" Target="../media/image80.png"/></Relationships>
</file>

<file path=ppt/slides/_rels/slide17.xml.rels><?xml version="1.0" encoding="UTF-8" standalone="yes"?>
<Relationships xmlns="http://schemas.openxmlformats.org/package/2006/relationships"><Relationship Id="rId8" Type="http://schemas.openxmlformats.org/officeDocument/2006/relationships/image" Target="../media/image86.png"/><Relationship Id="rId3" Type="http://schemas.openxmlformats.org/officeDocument/2006/relationships/image" Target="../media/image81.png"/><Relationship Id="rId7" Type="http://schemas.openxmlformats.org/officeDocument/2006/relationships/image" Target="../media/image85.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84.png"/><Relationship Id="rId5" Type="http://schemas.openxmlformats.org/officeDocument/2006/relationships/image" Target="../media/image83.png"/><Relationship Id="rId4" Type="http://schemas.openxmlformats.org/officeDocument/2006/relationships/image" Target="../media/image82.png"/></Relationships>
</file>

<file path=ppt/slides/_rels/slide18.xml.rels><?xml version="1.0" encoding="UTF-8" standalone="yes"?>
<Relationships xmlns="http://schemas.openxmlformats.org/package/2006/relationships"><Relationship Id="rId3" Type="http://schemas.openxmlformats.org/officeDocument/2006/relationships/image" Target="../media/image63.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2.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5.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5.pn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png"/></Relationships>
</file>

<file path=ppt/slides/_rels/slide6.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png"/><Relationship Id="rId7" Type="http://schemas.openxmlformats.org/officeDocument/2006/relationships/image" Target="../media/image24.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7.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png"/><Relationship Id="rId7" Type="http://schemas.openxmlformats.org/officeDocument/2006/relationships/image" Target="../media/image29.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8.png"/><Relationship Id="rId5" Type="http://schemas.openxmlformats.org/officeDocument/2006/relationships/image" Target="../media/image27.png"/><Relationship Id="rId10" Type="http://schemas.openxmlformats.org/officeDocument/2006/relationships/image" Target="../media/image32.png"/><Relationship Id="rId4" Type="http://schemas.openxmlformats.org/officeDocument/2006/relationships/image" Target="../media/image26.png"/><Relationship Id="rId9" Type="http://schemas.openxmlformats.org/officeDocument/2006/relationships/image" Target="../media/image31.png"/></Relationships>
</file>

<file path=ppt/slides/_rels/slide8.xml.rels><?xml version="1.0" encoding="UTF-8" standalone="yes"?>
<Relationships xmlns="http://schemas.openxmlformats.org/package/2006/relationships"><Relationship Id="rId8" Type="http://schemas.openxmlformats.org/officeDocument/2006/relationships/image" Target="../media/image37.png"/><Relationship Id="rId3" Type="http://schemas.openxmlformats.org/officeDocument/2006/relationships/image" Target="../media/image33.png"/><Relationship Id="rId7" Type="http://schemas.openxmlformats.org/officeDocument/2006/relationships/image" Target="../media/image36.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35.png"/><Relationship Id="rId5" Type="http://schemas.openxmlformats.org/officeDocument/2006/relationships/image" Target="../media/image34.png"/><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40.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39.png"/><Relationship Id="rId4" Type="http://schemas.openxmlformats.org/officeDocument/2006/relationships/image" Target="../media/image38.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8FAFC"/>
          </a:solidFill>
          <a:ln/>
        </p:spPr>
      </p:sp>
      <p:sp>
        <p:nvSpPr>
          <p:cNvPr id="3" name="Shape 1"/>
          <p:cNvSpPr/>
          <p:nvPr/>
        </p:nvSpPr>
        <p:spPr>
          <a:xfrm>
            <a:off x="0" y="0"/>
            <a:ext cx="12191695" cy="6858000"/>
          </a:xfrm>
          <a:prstGeom prst="rect">
            <a:avLst/>
          </a:prstGeom>
          <a:solidFill>
            <a:srgbClr val="F0F4F8"/>
          </a:solidFill>
          <a:ln/>
        </p:spPr>
      </p:sp>
      <p:sp>
        <p:nvSpPr>
          <p:cNvPr id="4" name="Shape 2"/>
          <p:cNvSpPr/>
          <p:nvPr/>
        </p:nvSpPr>
        <p:spPr>
          <a:xfrm>
            <a:off x="6476695" y="-2857500"/>
            <a:ext cx="7619695" cy="7619695"/>
          </a:xfrm>
          <a:prstGeom prst="ellipse">
            <a:avLst/>
          </a:prstGeom>
          <a:solidFill>
            <a:srgbClr val="C53030">
              <a:alpha val="15000"/>
            </a:srgbClr>
          </a:solidFill>
          <a:ln/>
        </p:spPr>
      </p:sp>
      <p:sp>
        <p:nvSpPr>
          <p:cNvPr id="5" name="Shape 3"/>
          <p:cNvSpPr/>
          <p:nvPr/>
        </p:nvSpPr>
        <p:spPr>
          <a:xfrm>
            <a:off x="-952805" y="4000500"/>
            <a:ext cx="4762195" cy="4762195"/>
          </a:xfrm>
          <a:prstGeom prst="ellipse">
            <a:avLst/>
          </a:prstGeom>
          <a:solidFill>
            <a:srgbClr val="2B6CB0">
              <a:alpha val="10000"/>
            </a:srgbClr>
          </a:solidFill>
          <a:ln/>
        </p:spPr>
      </p:sp>
      <p:sp>
        <p:nvSpPr>
          <p:cNvPr id="6" name="Text 4"/>
          <p:cNvSpPr txBox="1"/>
          <p:nvPr/>
        </p:nvSpPr>
        <p:spPr>
          <a:xfrm>
            <a:off x="5373929" y="638251"/>
            <a:ext cx="1619402" cy="277063"/>
          </a:xfrm>
          <a:prstGeom prst="rect">
            <a:avLst/>
          </a:prstGeom>
          <a:noFill/>
          <a:ln/>
        </p:spPr>
        <p:txBody>
          <a:bodyPr wrap="square" lIns="0" tIns="0" rIns="0" bIns="0" rtlCol="0" anchor="ctr"/>
          <a:lstStyle/>
          <a:p>
            <a:pPr marL="0" indent="0" algn="ctr">
              <a:buNone/>
            </a:pPr>
            <a:r>
              <a:rPr lang="en-US" sz="1800" dirty="0">
                <a:solidFill>
                  <a:srgbClr val="475569"/>
                </a:solidFill>
                <a:latin typeface="Montserrat" pitchFamily="34" charset="0"/>
                <a:ea typeface="Montserrat" pitchFamily="34" charset="-122"/>
                <a:cs typeface="Montserrat" pitchFamily="34" charset="-120"/>
              </a:rPr>
              <a:t>PITCH DECK</a:t>
            </a:r>
            <a:endParaRPr lang="en-US" sz="1800" dirty="0"/>
          </a:p>
        </p:txBody>
      </p:sp>
      <p:sp>
        <p:nvSpPr>
          <p:cNvPr id="7" name="Text 5"/>
          <p:cNvSpPr txBox="1"/>
          <p:nvPr/>
        </p:nvSpPr>
        <p:spPr>
          <a:xfrm>
            <a:off x="3738067" y="1682496"/>
            <a:ext cx="4896612" cy="277063"/>
          </a:xfrm>
          <a:prstGeom prst="rect">
            <a:avLst/>
          </a:prstGeom>
          <a:noFill/>
          <a:ln/>
        </p:spPr>
        <p:txBody>
          <a:bodyPr wrap="square" lIns="0" tIns="0" rIns="0" bIns="0" rtlCol="0" anchor="ctr"/>
          <a:lstStyle/>
          <a:p>
            <a:pPr marL="0" indent="0" algn="ctr">
              <a:buNone/>
            </a:pPr>
            <a:r>
              <a:rPr lang="en-US" sz="1800" dirty="0">
                <a:solidFill>
                  <a:srgbClr val="475569"/>
                </a:solidFill>
                <a:latin typeface="Montserrat" pitchFamily="34" charset="0"/>
                <a:ea typeface="Montserrat" pitchFamily="34" charset="-122"/>
                <a:cs typeface="Montserrat" pitchFamily="34" charset="-120"/>
              </a:rPr>
              <a:t>Indonesia Healthcare AI Hackathon 2025</a:t>
            </a:r>
            <a:endParaRPr lang="en-US" sz="1800" dirty="0"/>
          </a:p>
        </p:txBody>
      </p:sp>
      <p:sp>
        <p:nvSpPr>
          <p:cNvPr id="8" name="Text 6"/>
          <p:cNvSpPr txBox="1"/>
          <p:nvPr/>
        </p:nvSpPr>
        <p:spPr>
          <a:xfrm>
            <a:off x="1492301" y="942746"/>
            <a:ext cx="9553651" cy="553212"/>
          </a:xfrm>
          <a:prstGeom prst="rect">
            <a:avLst/>
          </a:prstGeom>
          <a:noFill/>
          <a:ln/>
        </p:spPr>
        <p:txBody>
          <a:bodyPr wrap="square" lIns="0" tIns="0" rIns="0" bIns="0" rtlCol="0" anchor="ctr"/>
          <a:lstStyle/>
          <a:p>
            <a:pPr marL="0" indent="0" algn="ctr">
              <a:buNone/>
            </a:pPr>
            <a:r>
              <a:rPr lang="en-US" sz="3600" b="1" dirty="0">
                <a:solidFill>
                  <a:srgbClr val="1E3A8A"/>
                </a:solidFill>
                <a:latin typeface="Montserrat" pitchFamily="34" charset="0"/>
                <a:ea typeface="Montserrat" pitchFamily="34" charset="-122"/>
                <a:cs typeface="Montserrat" pitchFamily="34" charset="-120"/>
              </a:rPr>
              <a:t>AI Konsultan Cardiovascular Indonesia</a:t>
            </a:r>
            <a:endParaRPr lang="en-US" sz="3600" dirty="0"/>
          </a:p>
        </p:txBody>
      </p:sp>
      <p:sp>
        <p:nvSpPr>
          <p:cNvPr id="9" name="Shape 7"/>
          <p:cNvSpPr/>
          <p:nvPr/>
        </p:nvSpPr>
        <p:spPr>
          <a:xfrm>
            <a:off x="5143500" y="2148840"/>
            <a:ext cx="1904695" cy="38405"/>
          </a:xfrm>
          <a:prstGeom prst="roundRect">
            <a:avLst>
              <a:gd name="adj" fmla="val 1190470"/>
            </a:avLst>
          </a:prstGeom>
          <a:solidFill>
            <a:srgbClr val="C53030"/>
          </a:solidFill>
          <a:ln/>
        </p:spPr>
      </p:sp>
      <p:sp>
        <p:nvSpPr>
          <p:cNvPr id="10" name="Shape 8"/>
          <p:cNvSpPr/>
          <p:nvPr/>
        </p:nvSpPr>
        <p:spPr>
          <a:xfrm>
            <a:off x="3635654" y="2644445"/>
            <a:ext cx="4924044" cy="1371600"/>
          </a:xfrm>
          <a:prstGeom prst="roundRect">
            <a:avLst>
              <a:gd name="adj" fmla="val 7407"/>
            </a:avLst>
          </a:prstGeom>
          <a:solidFill>
            <a:srgbClr val="FFFFFF">
              <a:alpha val="85000"/>
            </a:srgbClr>
          </a:solidFill>
          <a:ln/>
          <a:effectLst>
            <a:outerShdw blurRad="139700" dist="101600" dir="5400000" algn="bl" rotWithShape="0">
              <a:srgbClr val="000000">
                <a:alpha val="10000"/>
              </a:srgbClr>
            </a:outerShdw>
          </a:effectLst>
        </p:spPr>
      </p:sp>
      <p:pic>
        <p:nvPicPr>
          <p:cNvPr id="11" name="Image 0" descr="preencoded.png"/>
          <p:cNvPicPr>
            <a:picLocks noChangeAspect="1"/>
          </p:cNvPicPr>
          <p:nvPr/>
        </p:nvPicPr>
        <p:blipFill>
          <a:blip r:embed="rId3"/>
          <a:srcRect/>
          <a:stretch/>
        </p:blipFill>
        <p:spPr>
          <a:xfrm>
            <a:off x="3940150" y="2948940"/>
            <a:ext cx="761695" cy="761695"/>
          </a:xfrm>
          <a:prstGeom prst="rect">
            <a:avLst/>
          </a:prstGeom>
        </p:spPr>
      </p:pic>
      <p:sp>
        <p:nvSpPr>
          <p:cNvPr id="12" name="Text 9"/>
          <p:cNvSpPr txBox="1"/>
          <p:nvPr/>
        </p:nvSpPr>
        <p:spPr>
          <a:xfrm>
            <a:off x="4892954" y="2942539"/>
            <a:ext cx="2139696" cy="333756"/>
          </a:xfrm>
          <a:prstGeom prst="rect">
            <a:avLst/>
          </a:prstGeom>
          <a:noFill/>
          <a:ln/>
        </p:spPr>
        <p:txBody>
          <a:bodyPr wrap="square" lIns="0" tIns="0" rIns="0" bIns="0" rtlCol="0" anchor="ctr"/>
          <a:lstStyle/>
          <a:p>
            <a:pPr marL="0" indent="0" algn="l">
              <a:buNone/>
            </a:pPr>
            <a:r>
              <a:rPr lang="en-US" sz="2100" b="1" dirty="0">
                <a:solidFill>
                  <a:srgbClr val="1E3A8A"/>
                </a:solidFill>
                <a:latin typeface="Montserrat" pitchFamily="34" charset="0"/>
                <a:ea typeface="Montserrat" pitchFamily="34" charset="-122"/>
                <a:cs typeface="Montserrat" pitchFamily="34" charset="-120"/>
              </a:rPr>
              <a:t>CardioCare AI</a:t>
            </a:r>
            <a:endParaRPr lang="en-US" sz="2100" dirty="0"/>
          </a:p>
        </p:txBody>
      </p:sp>
      <p:sp>
        <p:nvSpPr>
          <p:cNvPr id="13" name="Text 10"/>
          <p:cNvSpPr txBox="1"/>
          <p:nvPr/>
        </p:nvSpPr>
        <p:spPr>
          <a:xfrm>
            <a:off x="4892954" y="3452774"/>
            <a:ext cx="3500323" cy="219456"/>
          </a:xfrm>
          <a:prstGeom prst="rect">
            <a:avLst/>
          </a:prstGeom>
          <a:noFill/>
          <a:ln/>
        </p:spPr>
        <p:txBody>
          <a:bodyPr wrap="square" lIns="0" tIns="0" rIns="0" bIns="0" rtlCol="0" anchor="ctr"/>
          <a:lstStyle/>
          <a:p>
            <a:pPr marL="0" indent="0" algn="ctr">
              <a:buNone/>
            </a:pPr>
            <a:r>
              <a:rPr lang="en-US" sz="1400" dirty="0">
                <a:solidFill>
                  <a:srgbClr val="475569"/>
                </a:solidFill>
                <a:latin typeface="Roboto" pitchFamily="34" charset="0"/>
                <a:ea typeface="Roboto" pitchFamily="34" charset="-122"/>
                <a:cs typeface="Roboto" pitchFamily="34" charset="-120"/>
              </a:rPr>
              <a:t>Smart Cardiovascular Diagnostics with AI</a:t>
            </a:r>
            <a:endParaRPr lang="en-US" sz="1400" dirty="0"/>
          </a:p>
        </p:txBody>
      </p:sp>
      <p:sp>
        <p:nvSpPr>
          <p:cNvPr id="14" name="Text 11"/>
          <p:cNvSpPr txBox="1"/>
          <p:nvPr/>
        </p:nvSpPr>
        <p:spPr>
          <a:xfrm>
            <a:off x="5668366" y="4491533"/>
            <a:ext cx="972007" cy="181051"/>
          </a:xfrm>
          <a:prstGeom prst="rect">
            <a:avLst/>
          </a:prstGeom>
          <a:noFill/>
          <a:ln/>
        </p:spPr>
        <p:txBody>
          <a:bodyPr wrap="square" lIns="0" tIns="0" rIns="0" bIns="0" rtlCol="0" anchor="ctr"/>
          <a:lstStyle/>
          <a:p>
            <a:pPr marL="0" indent="0" algn="ctr">
              <a:buNone/>
            </a:pPr>
            <a:r>
              <a:rPr lang="en-US" sz="1200" b="1" dirty="0">
                <a:solidFill>
                  <a:srgbClr val="475569"/>
                </a:solidFill>
                <a:latin typeface="Montserrat" pitchFamily="34" charset="0"/>
                <a:ea typeface="Montserrat" pitchFamily="34" charset="-122"/>
                <a:cs typeface="Montserrat" pitchFamily="34" charset="-120"/>
              </a:rPr>
              <a:t>OUR TEAM</a:t>
            </a:r>
            <a:endParaRPr lang="en-US" sz="1200" dirty="0"/>
          </a:p>
        </p:txBody>
      </p:sp>
      <p:sp>
        <p:nvSpPr>
          <p:cNvPr id="15" name="Text 12"/>
          <p:cNvSpPr txBox="1"/>
          <p:nvPr/>
        </p:nvSpPr>
        <p:spPr>
          <a:xfrm>
            <a:off x="5055718" y="4806086"/>
            <a:ext cx="544982" cy="191110"/>
          </a:xfrm>
          <a:prstGeom prst="rect">
            <a:avLst/>
          </a:prstGeom>
          <a:noFill/>
          <a:ln/>
        </p:spPr>
        <p:txBody>
          <a:bodyPr wrap="square" lIns="0" tIns="0" rIns="0" bIns="0" rtlCol="0" anchor="ctr"/>
          <a:lstStyle/>
          <a:p>
            <a:pPr marL="0" indent="0" algn="ctr">
              <a:buNone/>
            </a:pPr>
            <a:r>
              <a:rPr lang="en-US" sz="1300" dirty="0">
                <a:solidFill>
                  <a:srgbClr val="1E3A8A"/>
                </a:solidFill>
                <a:latin typeface="Roboto" pitchFamily="34" charset="0"/>
                <a:ea typeface="Roboto" pitchFamily="34" charset="-122"/>
                <a:cs typeface="Roboto" pitchFamily="34" charset="-120"/>
              </a:rPr>
              <a:t>RIADI</a:t>
            </a:r>
            <a:endParaRPr lang="en-US" sz="1300" dirty="0"/>
          </a:p>
        </p:txBody>
      </p:sp>
      <p:sp>
        <p:nvSpPr>
          <p:cNvPr id="16" name="Text 13"/>
          <p:cNvSpPr txBox="1"/>
          <p:nvPr/>
        </p:nvSpPr>
        <p:spPr>
          <a:xfrm>
            <a:off x="5699455" y="4806086"/>
            <a:ext cx="459943" cy="191110"/>
          </a:xfrm>
          <a:prstGeom prst="rect">
            <a:avLst/>
          </a:prstGeom>
          <a:noFill/>
          <a:ln/>
        </p:spPr>
        <p:txBody>
          <a:bodyPr wrap="square" lIns="0" tIns="0" rIns="0" bIns="0" rtlCol="0" anchor="ctr"/>
          <a:lstStyle/>
          <a:p>
            <a:pPr marL="0" indent="0" algn="ctr">
              <a:buNone/>
            </a:pPr>
            <a:r>
              <a:rPr lang="en-US" sz="1300" dirty="0">
                <a:solidFill>
                  <a:srgbClr val="1E3A8A"/>
                </a:solidFill>
                <a:latin typeface="Roboto" pitchFamily="34" charset="0"/>
                <a:ea typeface="Roboto" pitchFamily="34" charset="-122"/>
                <a:cs typeface="Roboto" pitchFamily="34" charset="-120"/>
              </a:rPr>
              <a:t>NICO</a:t>
            </a:r>
            <a:endParaRPr lang="en-US" sz="1300" dirty="0"/>
          </a:p>
        </p:txBody>
      </p:sp>
      <p:sp>
        <p:nvSpPr>
          <p:cNvPr id="17" name="Text 14"/>
          <p:cNvSpPr txBox="1"/>
          <p:nvPr/>
        </p:nvSpPr>
        <p:spPr>
          <a:xfrm>
            <a:off x="6260897" y="4806086"/>
            <a:ext cx="449885" cy="191110"/>
          </a:xfrm>
          <a:prstGeom prst="rect">
            <a:avLst/>
          </a:prstGeom>
          <a:noFill/>
          <a:ln/>
        </p:spPr>
        <p:txBody>
          <a:bodyPr wrap="square" lIns="0" tIns="0" rIns="0" bIns="0" rtlCol="0" anchor="ctr"/>
          <a:lstStyle/>
          <a:p>
            <a:pPr marL="0" indent="0" algn="ctr">
              <a:buNone/>
            </a:pPr>
            <a:r>
              <a:rPr lang="en-US" sz="1300" dirty="0">
                <a:solidFill>
                  <a:srgbClr val="1E3A8A"/>
                </a:solidFill>
                <a:latin typeface="Roboto" pitchFamily="34" charset="0"/>
                <a:ea typeface="Roboto" pitchFamily="34" charset="-122"/>
                <a:cs typeface="Roboto" pitchFamily="34" charset="-120"/>
              </a:rPr>
              <a:t>SRI</a:t>
            </a:r>
            <a:endParaRPr lang="en-US" sz="1300" dirty="0"/>
          </a:p>
        </p:txBody>
      </p:sp>
      <p:sp>
        <p:nvSpPr>
          <p:cNvPr id="18" name="Text 15"/>
          <p:cNvSpPr txBox="1"/>
          <p:nvPr/>
        </p:nvSpPr>
        <p:spPr>
          <a:xfrm>
            <a:off x="6807708" y="4806086"/>
            <a:ext cx="459943" cy="191110"/>
          </a:xfrm>
          <a:prstGeom prst="rect">
            <a:avLst/>
          </a:prstGeom>
          <a:noFill/>
          <a:ln/>
        </p:spPr>
        <p:txBody>
          <a:bodyPr wrap="square" lIns="0" tIns="0" rIns="0" bIns="0" rtlCol="0" anchor="ctr"/>
          <a:lstStyle/>
          <a:p>
            <a:pPr marL="0" indent="0" algn="ctr">
              <a:buNone/>
            </a:pPr>
            <a:r>
              <a:rPr lang="en-US" sz="1300" dirty="0">
                <a:solidFill>
                  <a:srgbClr val="1E3A8A"/>
                </a:solidFill>
                <a:latin typeface="Roboto" pitchFamily="34" charset="0"/>
                <a:ea typeface="Roboto" pitchFamily="34" charset="-122"/>
                <a:cs typeface="Roboto" pitchFamily="34" charset="-120"/>
              </a:rPr>
              <a:t>DINI</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Shape 0"/>
          <p:cNvSpPr/>
          <p:nvPr/>
        </p:nvSpPr>
        <p:spPr>
          <a:xfrm>
            <a:off x="0" y="0"/>
            <a:ext cx="12191695" cy="9191549"/>
          </a:xfrm>
          <a:prstGeom prst="rect">
            <a:avLst/>
          </a:prstGeom>
          <a:solidFill>
            <a:srgbClr val="F8FAFC"/>
          </a:solidFill>
          <a:ln/>
        </p:spPr>
      </p:sp>
      <p:sp>
        <p:nvSpPr>
          <p:cNvPr id="3" name="Shape 1"/>
          <p:cNvSpPr/>
          <p:nvPr/>
        </p:nvSpPr>
        <p:spPr>
          <a:xfrm>
            <a:off x="0" y="0"/>
            <a:ext cx="12191695" cy="9191549"/>
          </a:xfrm>
          <a:prstGeom prst="rect">
            <a:avLst/>
          </a:prstGeom>
          <a:solidFill>
            <a:srgbClr val="F0F4F8"/>
          </a:solidFill>
          <a:ln/>
        </p:spPr>
      </p:sp>
      <p:sp>
        <p:nvSpPr>
          <p:cNvPr id="4" name="Shape 2"/>
          <p:cNvSpPr/>
          <p:nvPr/>
        </p:nvSpPr>
        <p:spPr>
          <a:xfrm>
            <a:off x="0" y="0"/>
            <a:ext cx="761695" cy="9191549"/>
          </a:xfrm>
          <a:prstGeom prst="rect">
            <a:avLst/>
          </a:prstGeom>
          <a:solidFill>
            <a:srgbClr val="1E3A8A"/>
          </a:solidFill>
          <a:ln/>
        </p:spPr>
      </p:sp>
      <p:sp>
        <p:nvSpPr>
          <p:cNvPr id="5" name="Shape 3"/>
          <p:cNvSpPr/>
          <p:nvPr/>
        </p:nvSpPr>
        <p:spPr>
          <a:xfrm>
            <a:off x="381305" y="1143000"/>
            <a:ext cx="190195" cy="190195"/>
          </a:xfrm>
          <a:prstGeom prst="ellipse">
            <a:avLst/>
          </a:prstGeom>
          <a:solidFill>
            <a:srgbClr val="C53030"/>
          </a:solidFill>
          <a:ln/>
        </p:spPr>
      </p:sp>
      <p:sp>
        <p:nvSpPr>
          <p:cNvPr id="6" name="Shape 4"/>
          <p:cNvSpPr/>
          <p:nvPr/>
        </p:nvSpPr>
        <p:spPr>
          <a:xfrm>
            <a:off x="381305" y="1524305"/>
            <a:ext cx="190195" cy="190195"/>
          </a:xfrm>
          <a:prstGeom prst="ellipse">
            <a:avLst/>
          </a:prstGeom>
          <a:solidFill>
            <a:srgbClr val="C53030"/>
          </a:solidFill>
          <a:ln/>
        </p:spPr>
      </p:sp>
      <p:sp>
        <p:nvSpPr>
          <p:cNvPr id="7" name="Shape 5"/>
          <p:cNvSpPr/>
          <p:nvPr/>
        </p:nvSpPr>
        <p:spPr>
          <a:xfrm>
            <a:off x="381305" y="1904695"/>
            <a:ext cx="190195" cy="190195"/>
          </a:xfrm>
          <a:prstGeom prst="ellipse">
            <a:avLst/>
          </a:prstGeom>
          <a:solidFill>
            <a:srgbClr val="C53030"/>
          </a:solidFill>
          <a:ln/>
        </p:spPr>
      </p:sp>
      <p:sp>
        <p:nvSpPr>
          <p:cNvPr id="8" name="Shape 6"/>
          <p:cNvSpPr/>
          <p:nvPr/>
        </p:nvSpPr>
        <p:spPr>
          <a:xfrm>
            <a:off x="1067105" y="1380744"/>
            <a:ext cx="10820095" cy="19202"/>
          </a:xfrm>
          <a:prstGeom prst="rect">
            <a:avLst/>
          </a:prstGeom>
          <a:solidFill>
            <a:srgbClr val="E2E8F0"/>
          </a:solidFill>
          <a:ln/>
        </p:spPr>
      </p:sp>
      <p:pic>
        <p:nvPicPr>
          <p:cNvPr id="9" name="Image 0" descr="preencoded.png"/>
          <p:cNvPicPr>
            <a:picLocks noChangeAspect="1"/>
          </p:cNvPicPr>
          <p:nvPr/>
        </p:nvPicPr>
        <p:blipFill>
          <a:blip r:embed="rId3"/>
          <a:srcRect/>
          <a:stretch/>
        </p:blipFill>
        <p:spPr>
          <a:xfrm>
            <a:off x="1067105" y="390449"/>
            <a:ext cx="381305" cy="381305"/>
          </a:xfrm>
          <a:prstGeom prst="rect">
            <a:avLst/>
          </a:prstGeom>
        </p:spPr>
      </p:pic>
      <p:sp>
        <p:nvSpPr>
          <p:cNvPr id="10" name="Text 7"/>
          <p:cNvSpPr txBox="1"/>
          <p:nvPr/>
        </p:nvSpPr>
        <p:spPr>
          <a:xfrm>
            <a:off x="1524305" y="352044"/>
            <a:ext cx="4800600" cy="467258"/>
          </a:xfrm>
          <a:prstGeom prst="rect">
            <a:avLst/>
          </a:prstGeom>
          <a:noFill/>
          <a:ln/>
        </p:spPr>
        <p:txBody>
          <a:bodyPr wrap="square" lIns="0" tIns="0" rIns="0" bIns="0" rtlCol="0" anchor="ctr"/>
          <a:lstStyle/>
          <a:p>
            <a:pPr marL="0" indent="0" algn="l">
              <a:buNone/>
            </a:pPr>
            <a:r>
              <a:rPr lang="en-US" sz="3000" b="1" dirty="0">
                <a:solidFill>
                  <a:srgbClr val="1E3A8A"/>
                </a:solidFill>
                <a:latin typeface="Montserrat" pitchFamily="34" charset="0"/>
                <a:ea typeface="Montserrat" pitchFamily="34" charset="-122"/>
                <a:cs typeface="Montserrat" pitchFamily="34" charset="-120"/>
              </a:rPr>
              <a:t>Technical Architecture</a:t>
            </a:r>
            <a:endParaRPr lang="en-US" sz="3000" dirty="0"/>
          </a:p>
        </p:txBody>
      </p:sp>
      <p:sp>
        <p:nvSpPr>
          <p:cNvPr id="11" name="Text 8"/>
          <p:cNvSpPr txBox="1"/>
          <p:nvPr/>
        </p:nvSpPr>
        <p:spPr>
          <a:xfrm>
            <a:off x="1067105" y="972007"/>
            <a:ext cx="4337914" cy="219456"/>
          </a:xfrm>
          <a:prstGeom prst="rect">
            <a:avLst/>
          </a:prstGeom>
          <a:noFill/>
          <a:ln/>
        </p:spPr>
        <p:txBody>
          <a:bodyPr wrap="square" lIns="0" tIns="0" rIns="0" bIns="0" rtlCol="0" anchor="ctr"/>
          <a:lstStyle/>
          <a:p>
            <a:pPr marL="0" indent="0" algn="l">
              <a:buNone/>
            </a:pPr>
            <a:r>
              <a:rPr lang="en-US" sz="1400" dirty="0">
                <a:solidFill>
                  <a:srgbClr val="475569"/>
                </a:solidFill>
                <a:latin typeface="Roboto" pitchFamily="34" charset="0"/>
                <a:ea typeface="Roboto" pitchFamily="34" charset="-122"/>
                <a:cs typeface="Roboto" pitchFamily="34" charset="-120"/>
              </a:rPr>
              <a:t>Scalable, secure, and medically validated AI pipeline</a:t>
            </a:r>
            <a:endParaRPr lang="en-US" sz="1400" dirty="0"/>
          </a:p>
        </p:txBody>
      </p:sp>
      <p:sp>
        <p:nvSpPr>
          <p:cNvPr id="12" name="Shape 9"/>
          <p:cNvSpPr/>
          <p:nvPr/>
        </p:nvSpPr>
        <p:spPr>
          <a:xfrm>
            <a:off x="1067105" y="1702613"/>
            <a:ext cx="5257800" cy="2057400"/>
          </a:xfrm>
          <a:prstGeom prst="roundRect">
            <a:avLst>
              <a:gd name="adj" fmla="val 2469"/>
            </a:avLst>
          </a:prstGeom>
          <a:solidFill>
            <a:srgbClr val="FFFFFF">
              <a:alpha val="85000"/>
            </a:srgbClr>
          </a:solidFill>
          <a:ln/>
          <a:effectLst>
            <a:outerShdw blurRad="63500" dist="38100" dir="5400000" algn="bl" rotWithShape="0">
              <a:srgbClr val="000000">
                <a:alpha val="10000"/>
              </a:srgbClr>
            </a:outerShdw>
          </a:effectLst>
        </p:spPr>
      </p:sp>
      <p:pic>
        <p:nvPicPr>
          <p:cNvPr id="13" name="Image 1" descr="preencoded.png"/>
          <p:cNvPicPr>
            <a:picLocks noChangeAspect="1"/>
          </p:cNvPicPr>
          <p:nvPr/>
        </p:nvPicPr>
        <p:blipFill>
          <a:blip r:embed="rId4"/>
          <a:srcRect l="-505" r="-505"/>
          <a:stretch/>
        </p:blipFill>
        <p:spPr>
          <a:xfrm>
            <a:off x="1295705" y="1989734"/>
            <a:ext cx="228600" cy="181051"/>
          </a:xfrm>
          <a:prstGeom prst="rect">
            <a:avLst/>
          </a:prstGeom>
        </p:spPr>
      </p:pic>
      <p:sp>
        <p:nvSpPr>
          <p:cNvPr id="14" name="Shape 10"/>
          <p:cNvSpPr/>
          <p:nvPr/>
        </p:nvSpPr>
        <p:spPr>
          <a:xfrm>
            <a:off x="1067105" y="3905402"/>
            <a:ext cx="5257800" cy="2447849"/>
          </a:xfrm>
          <a:prstGeom prst="roundRect">
            <a:avLst>
              <a:gd name="adj" fmla="val 1744"/>
            </a:avLst>
          </a:prstGeom>
          <a:solidFill>
            <a:srgbClr val="FFFFFF">
              <a:alpha val="85000"/>
            </a:srgbClr>
          </a:solidFill>
          <a:ln/>
          <a:effectLst>
            <a:outerShdw blurRad="63500" dist="38100" dir="5400000" algn="bl" rotWithShape="0">
              <a:srgbClr val="000000">
                <a:alpha val="10000"/>
              </a:srgbClr>
            </a:outerShdw>
          </a:effectLst>
        </p:spPr>
      </p:sp>
      <p:sp>
        <p:nvSpPr>
          <p:cNvPr id="15" name="Shape 11"/>
          <p:cNvSpPr/>
          <p:nvPr/>
        </p:nvSpPr>
        <p:spPr>
          <a:xfrm>
            <a:off x="1067105" y="6496812"/>
            <a:ext cx="5257800" cy="2057400"/>
          </a:xfrm>
          <a:prstGeom prst="roundRect">
            <a:avLst>
              <a:gd name="adj" fmla="val 2469"/>
            </a:avLst>
          </a:prstGeom>
          <a:solidFill>
            <a:srgbClr val="FFFFFF">
              <a:alpha val="85000"/>
            </a:srgbClr>
          </a:solidFill>
          <a:ln/>
          <a:effectLst>
            <a:outerShdw blurRad="63500" dist="38100" dir="5400000" algn="bl" rotWithShape="0">
              <a:srgbClr val="000000">
                <a:alpha val="10000"/>
              </a:srgbClr>
            </a:outerShdw>
          </a:effectLst>
        </p:spPr>
      </p:sp>
      <p:sp>
        <p:nvSpPr>
          <p:cNvPr id="16" name="Text 12"/>
          <p:cNvSpPr txBox="1"/>
          <p:nvPr/>
        </p:nvSpPr>
        <p:spPr>
          <a:xfrm>
            <a:off x="1600200" y="1931213"/>
            <a:ext cx="2006194" cy="305410"/>
          </a:xfrm>
          <a:prstGeom prst="rect">
            <a:avLst/>
          </a:prstGeom>
          <a:noFill/>
          <a:ln/>
        </p:spPr>
        <p:txBody>
          <a:bodyPr wrap="square" lIns="0" tIns="0" rIns="0" bIns="0" rtlCol="0" anchor="ctr"/>
          <a:lstStyle/>
          <a:p>
            <a:pPr marL="0" indent="0" algn="l">
              <a:buNone/>
            </a:pPr>
            <a:r>
              <a:rPr lang="en-US" sz="1500" b="1" dirty="0">
                <a:solidFill>
                  <a:srgbClr val="1E3A8A"/>
                </a:solidFill>
                <a:latin typeface="Montserrat" pitchFamily="34" charset="0"/>
                <a:ea typeface="Montserrat" pitchFamily="34" charset="-122"/>
                <a:cs typeface="Montserrat" pitchFamily="34" charset="-120"/>
              </a:rPr>
              <a:t>Cloud AI Backend</a:t>
            </a:r>
            <a:endParaRPr lang="en-US" sz="1500" dirty="0"/>
          </a:p>
        </p:txBody>
      </p:sp>
      <p:sp>
        <p:nvSpPr>
          <p:cNvPr id="17" name="Text 13"/>
          <p:cNvSpPr txBox="1"/>
          <p:nvPr/>
        </p:nvSpPr>
        <p:spPr>
          <a:xfrm>
            <a:off x="1552651" y="4134002"/>
            <a:ext cx="2558491" cy="305410"/>
          </a:xfrm>
          <a:prstGeom prst="rect">
            <a:avLst/>
          </a:prstGeom>
          <a:noFill/>
          <a:ln/>
        </p:spPr>
        <p:txBody>
          <a:bodyPr wrap="square" lIns="0" tIns="0" rIns="0" bIns="0" rtlCol="0" anchor="ctr"/>
          <a:lstStyle/>
          <a:p>
            <a:pPr marL="0" indent="0" algn="l">
              <a:buNone/>
            </a:pPr>
            <a:r>
              <a:rPr lang="en-US" sz="1500" b="1" dirty="0">
                <a:solidFill>
                  <a:srgbClr val="1E3A8A"/>
                </a:solidFill>
                <a:latin typeface="Montserrat" pitchFamily="34" charset="0"/>
                <a:ea typeface="Montserrat" pitchFamily="34" charset="-122"/>
                <a:cs typeface="Montserrat" pitchFamily="34" charset="-120"/>
              </a:rPr>
              <a:t>Triple-Layer AI Pipeline</a:t>
            </a:r>
            <a:endParaRPr lang="en-US" sz="1500" dirty="0"/>
          </a:p>
        </p:txBody>
      </p:sp>
      <p:sp>
        <p:nvSpPr>
          <p:cNvPr id="18" name="Text 14"/>
          <p:cNvSpPr txBox="1"/>
          <p:nvPr/>
        </p:nvSpPr>
        <p:spPr>
          <a:xfrm>
            <a:off x="1485900" y="2314346"/>
            <a:ext cx="3715207"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Containerized microservices architecture (AWS/GCP)</a:t>
            </a:r>
            <a:endParaRPr lang="en-US" sz="1200" dirty="0"/>
          </a:p>
        </p:txBody>
      </p:sp>
      <p:sp>
        <p:nvSpPr>
          <p:cNvPr id="19" name="Text 15"/>
          <p:cNvSpPr txBox="1"/>
          <p:nvPr/>
        </p:nvSpPr>
        <p:spPr>
          <a:xfrm>
            <a:off x="1485900" y="2565806"/>
            <a:ext cx="3162910"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API-ready endpoints for seamless integration</a:t>
            </a:r>
            <a:endParaRPr lang="en-US" sz="1200" dirty="0"/>
          </a:p>
        </p:txBody>
      </p:sp>
      <p:sp>
        <p:nvSpPr>
          <p:cNvPr id="20" name="Text 16"/>
          <p:cNvSpPr txBox="1"/>
          <p:nvPr/>
        </p:nvSpPr>
        <p:spPr>
          <a:xfrm>
            <a:off x="1485900" y="2817266"/>
            <a:ext cx="3706063"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Multi-region deployment for Indonesia-wide coverage</a:t>
            </a:r>
            <a:endParaRPr lang="en-US" sz="1200" dirty="0"/>
          </a:p>
        </p:txBody>
      </p:sp>
      <p:sp>
        <p:nvSpPr>
          <p:cNvPr id="21" name="Text 17"/>
          <p:cNvSpPr txBox="1"/>
          <p:nvPr/>
        </p:nvSpPr>
        <p:spPr>
          <a:xfrm>
            <a:off x="1485900" y="3068726"/>
            <a:ext cx="3553358"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HTTPS/TLS encryption with OAuth2 authentication</a:t>
            </a:r>
            <a:endParaRPr lang="en-US" sz="1200" dirty="0"/>
          </a:p>
        </p:txBody>
      </p:sp>
      <p:sp>
        <p:nvSpPr>
          <p:cNvPr id="22" name="Text 18"/>
          <p:cNvSpPr txBox="1"/>
          <p:nvPr/>
        </p:nvSpPr>
        <p:spPr>
          <a:xfrm>
            <a:off x="1485900" y="3321101"/>
            <a:ext cx="4144061"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Horizontally scalable to handle 10,000+ simultaneous users</a:t>
            </a:r>
            <a:endParaRPr lang="en-US" sz="1200" dirty="0"/>
          </a:p>
        </p:txBody>
      </p:sp>
      <p:pic>
        <p:nvPicPr>
          <p:cNvPr id="23" name="Image 2" descr="preencoded.png"/>
          <p:cNvPicPr>
            <a:picLocks noChangeAspect="1"/>
          </p:cNvPicPr>
          <p:nvPr/>
        </p:nvPicPr>
        <p:blipFill>
          <a:blip r:embed="rId5"/>
          <a:srcRect/>
          <a:stretch/>
        </p:blipFill>
        <p:spPr>
          <a:xfrm>
            <a:off x="1295705" y="4192524"/>
            <a:ext cx="181051" cy="181051"/>
          </a:xfrm>
          <a:prstGeom prst="rect">
            <a:avLst/>
          </a:prstGeom>
        </p:spPr>
      </p:pic>
      <p:sp>
        <p:nvSpPr>
          <p:cNvPr id="24" name="Text 19"/>
          <p:cNvSpPr txBox="1"/>
          <p:nvPr/>
        </p:nvSpPr>
        <p:spPr>
          <a:xfrm>
            <a:off x="1533449" y="6725412"/>
            <a:ext cx="2616098" cy="305410"/>
          </a:xfrm>
          <a:prstGeom prst="rect">
            <a:avLst/>
          </a:prstGeom>
          <a:noFill/>
          <a:ln/>
        </p:spPr>
        <p:txBody>
          <a:bodyPr wrap="square" lIns="0" tIns="0" rIns="0" bIns="0" rtlCol="0" anchor="ctr"/>
          <a:lstStyle/>
          <a:p>
            <a:pPr marL="0" indent="0" algn="l">
              <a:buNone/>
            </a:pPr>
            <a:r>
              <a:rPr lang="en-US" sz="1500" b="1" dirty="0">
                <a:solidFill>
                  <a:srgbClr val="1E3A8A"/>
                </a:solidFill>
                <a:latin typeface="Montserrat" pitchFamily="34" charset="0"/>
                <a:ea typeface="Montserrat" pitchFamily="34" charset="-122"/>
                <a:cs typeface="Montserrat" pitchFamily="34" charset="-120"/>
              </a:rPr>
              <a:t>Integration &amp; Data Flow</a:t>
            </a:r>
            <a:endParaRPr lang="en-US" sz="1500" dirty="0"/>
          </a:p>
        </p:txBody>
      </p:sp>
      <p:sp>
        <p:nvSpPr>
          <p:cNvPr id="25" name="Text 20"/>
          <p:cNvSpPr txBox="1"/>
          <p:nvPr/>
        </p:nvSpPr>
        <p:spPr>
          <a:xfrm>
            <a:off x="1485900" y="4517136"/>
            <a:ext cx="4258361" cy="400507"/>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NER Layer: Bahasa Indonesia medical entity extraction (90%+ precision)</a:t>
            </a:r>
            <a:endParaRPr lang="en-US" sz="1200" dirty="0"/>
          </a:p>
        </p:txBody>
      </p:sp>
      <p:sp>
        <p:nvSpPr>
          <p:cNvPr id="26" name="Text 21"/>
          <p:cNvSpPr txBox="1"/>
          <p:nvPr/>
        </p:nvSpPr>
        <p:spPr>
          <a:xfrm>
            <a:off x="1485900" y="4981651"/>
            <a:ext cx="4105656" cy="400507"/>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Risk Engine: Cardiovascular risk calculation using validated AHA/ESC protocols</a:t>
            </a:r>
            <a:endParaRPr lang="en-US" sz="1200" dirty="0"/>
          </a:p>
        </p:txBody>
      </p:sp>
      <p:sp>
        <p:nvSpPr>
          <p:cNvPr id="27" name="Text 22"/>
          <p:cNvSpPr txBox="1"/>
          <p:nvPr/>
        </p:nvSpPr>
        <p:spPr>
          <a:xfrm>
            <a:off x="1485900" y="5447081"/>
            <a:ext cx="4181551" cy="400507"/>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LLM Layer: Fine-tuned medical chatbot with domain-specific knowledge</a:t>
            </a:r>
            <a:endParaRPr lang="en-US" sz="1200" dirty="0"/>
          </a:p>
        </p:txBody>
      </p:sp>
      <p:sp>
        <p:nvSpPr>
          <p:cNvPr id="28" name="Text 23"/>
          <p:cNvSpPr txBox="1"/>
          <p:nvPr/>
        </p:nvSpPr>
        <p:spPr>
          <a:xfrm>
            <a:off x="1485900" y="5911596"/>
            <a:ext cx="4724705"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Zero false-negative emergency detection with multi-pass verification</a:t>
            </a:r>
            <a:endParaRPr lang="en-US" sz="1200" dirty="0"/>
          </a:p>
        </p:txBody>
      </p:sp>
      <p:pic>
        <p:nvPicPr>
          <p:cNvPr id="29" name="Image 3" descr="preencoded.png"/>
          <p:cNvPicPr>
            <a:picLocks noChangeAspect="1"/>
          </p:cNvPicPr>
          <p:nvPr/>
        </p:nvPicPr>
        <p:blipFill>
          <a:blip r:embed="rId6"/>
          <a:srcRect l="-1082" r="-1082"/>
          <a:stretch/>
        </p:blipFill>
        <p:spPr>
          <a:xfrm>
            <a:off x="1295705" y="6783019"/>
            <a:ext cx="161849" cy="181051"/>
          </a:xfrm>
          <a:prstGeom prst="rect">
            <a:avLst/>
          </a:prstGeom>
        </p:spPr>
      </p:pic>
      <p:sp>
        <p:nvSpPr>
          <p:cNvPr id="30" name="Text 24"/>
          <p:cNvSpPr txBox="1"/>
          <p:nvPr/>
        </p:nvSpPr>
        <p:spPr>
          <a:xfrm>
            <a:off x="1485900" y="7108546"/>
            <a:ext cx="4267505"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SATUSEHAT Integration: API-ready for national health records</a:t>
            </a:r>
            <a:endParaRPr lang="en-US" sz="1200" dirty="0"/>
          </a:p>
        </p:txBody>
      </p:sp>
      <p:sp>
        <p:nvSpPr>
          <p:cNvPr id="31" name="Text 25"/>
          <p:cNvSpPr txBox="1"/>
          <p:nvPr/>
        </p:nvSpPr>
        <p:spPr>
          <a:xfrm>
            <a:off x="1485900" y="7360006"/>
            <a:ext cx="4715561"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Perki Guidelines: Indonesian Heart Association protocols embedded</a:t>
            </a:r>
            <a:endParaRPr lang="en-US" sz="1200" dirty="0"/>
          </a:p>
        </p:txBody>
      </p:sp>
      <p:sp>
        <p:nvSpPr>
          <p:cNvPr id="32" name="Text 26"/>
          <p:cNvSpPr txBox="1"/>
          <p:nvPr/>
        </p:nvSpPr>
        <p:spPr>
          <a:xfrm>
            <a:off x="1485900" y="7611466"/>
            <a:ext cx="3915461"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On-premise/In-Indonesia data storage (PDPA compliant)</a:t>
            </a:r>
            <a:endParaRPr lang="en-US" sz="1200" dirty="0"/>
          </a:p>
        </p:txBody>
      </p:sp>
      <p:sp>
        <p:nvSpPr>
          <p:cNvPr id="33" name="Text 27"/>
          <p:cNvSpPr txBox="1"/>
          <p:nvPr/>
        </p:nvSpPr>
        <p:spPr>
          <a:xfrm>
            <a:off x="1485900" y="7862926"/>
            <a:ext cx="4277563"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Anonymized data pipeline for continuous model improvement</a:t>
            </a:r>
            <a:endParaRPr lang="en-US" sz="1200" dirty="0"/>
          </a:p>
        </p:txBody>
      </p:sp>
      <p:sp>
        <p:nvSpPr>
          <p:cNvPr id="34" name="Text 28"/>
          <p:cNvSpPr txBox="1"/>
          <p:nvPr/>
        </p:nvSpPr>
        <p:spPr>
          <a:xfrm>
            <a:off x="1485900" y="8114386"/>
            <a:ext cx="3762756"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HL7 FHIR standard for healthcare data interoperability</a:t>
            </a:r>
            <a:endParaRPr lang="en-US" sz="1200" dirty="0"/>
          </a:p>
        </p:txBody>
      </p:sp>
      <p:sp>
        <p:nvSpPr>
          <p:cNvPr id="35" name="Shape 29"/>
          <p:cNvSpPr/>
          <p:nvPr/>
        </p:nvSpPr>
        <p:spPr>
          <a:xfrm>
            <a:off x="6629400" y="2981858"/>
            <a:ext cx="5257800" cy="4286707"/>
          </a:xfrm>
          <a:prstGeom prst="roundRect">
            <a:avLst>
              <a:gd name="adj" fmla="val 569"/>
            </a:avLst>
          </a:prstGeom>
          <a:solidFill>
            <a:srgbClr val="FFFFFF">
              <a:alpha val="85000"/>
            </a:srgbClr>
          </a:solidFill>
          <a:ln/>
          <a:effectLst>
            <a:outerShdw blurRad="63500" dist="38100" dir="5400000" algn="bl" rotWithShape="0">
              <a:srgbClr val="000000">
                <a:alpha val="10000"/>
              </a:srgbClr>
            </a:outerShdw>
          </a:effectLst>
        </p:spPr>
      </p:sp>
      <p:sp>
        <p:nvSpPr>
          <p:cNvPr id="36" name="Text 30"/>
          <p:cNvSpPr txBox="1"/>
          <p:nvPr/>
        </p:nvSpPr>
        <p:spPr>
          <a:xfrm>
            <a:off x="7217359" y="3229661"/>
            <a:ext cx="4223614" cy="228600"/>
          </a:xfrm>
          <a:prstGeom prst="rect">
            <a:avLst/>
          </a:prstGeom>
          <a:noFill/>
          <a:ln/>
        </p:spPr>
        <p:txBody>
          <a:bodyPr wrap="square" lIns="0" tIns="0" rIns="0" bIns="0" rtlCol="0" anchor="ctr"/>
          <a:lstStyle/>
          <a:p>
            <a:pPr marL="0" indent="0" algn="ctr">
              <a:buNone/>
            </a:pPr>
            <a:r>
              <a:rPr lang="en-US" sz="1400" b="1" dirty="0">
                <a:solidFill>
                  <a:srgbClr val="1E3A8A"/>
                </a:solidFill>
                <a:latin typeface="Montserrat" pitchFamily="34" charset="0"/>
                <a:ea typeface="Montserrat" pitchFamily="34" charset="-122"/>
                <a:cs typeface="Montserrat" pitchFamily="34" charset="-120"/>
              </a:rPr>
              <a:t>AI Konsultan Cardiovascular Technical Flow</a:t>
            </a:r>
            <a:endParaRPr lang="en-US" sz="1400" dirty="0"/>
          </a:p>
        </p:txBody>
      </p:sp>
      <p:sp>
        <p:nvSpPr>
          <p:cNvPr id="37" name="Shape 31"/>
          <p:cNvSpPr/>
          <p:nvPr/>
        </p:nvSpPr>
        <p:spPr>
          <a:xfrm>
            <a:off x="8591702" y="3732581"/>
            <a:ext cx="1333195" cy="476402"/>
          </a:xfrm>
          <a:prstGeom prst="roundRect">
            <a:avLst>
              <a:gd name="adj" fmla="val 30710"/>
            </a:avLst>
          </a:prstGeom>
          <a:solidFill>
            <a:srgbClr val="FFFFFF">
              <a:alpha val="90000"/>
            </a:srgbClr>
          </a:solidFill>
          <a:ln/>
          <a:effectLst>
            <a:outerShdw blurRad="38100" dist="25400" dir="5400000" algn="bl" rotWithShape="0">
              <a:srgbClr val="000000">
                <a:alpha val="10000"/>
              </a:srgbClr>
            </a:outerShdw>
          </a:effectLst>
        </p:spPr>
      </p:sp>
      <p:pic>
        <p:nvPicPr>
          <p:cNvPr id="38" name="Image 4" descr="preencoded.png"/>
          <p:cNvPicPr>
            <a:picLocks noChangeAspect="1"/>
          </p:cNvPicPr>
          <p:nvPr/>
        </p:nvPicPr>
        <p:blipFill>
          <a:blip r:embed="rId7"/>
          <a:srcRect l="-2838" r="-2838"/>
          <a:stretch/>
        </p:blipFill>
        <p:spPr>
          <a:xfrm>
            <a:off x="8776411" y="3894430"/>
            <a:ext cx="123444" cy="133502"/>
          </a:xfrm>
          <a:prstGeom prst="rect">
            <a:avLst/>
          </a:prstGeom>
        </p:spPr>
      </p:pic>
      <p:sp>
        <p:nvSpPr>
          <p:cNvPr id="39" name="Text 32"/>
          <p:cNvSpPr txBox="1"/>
          <p:nvPr/>
        </p:nvSpPr>
        <p:spPr>
          <a:xfrm>
            <a:off x="8899855" y="3886200"/>
            <a:ext cx="950976" cy="162763"/>
          </a:xfrm>
          <a:prstGeom prst="rect">
            <a:avLst/>
          </a:prstGeom>
          <a:noFill/>
          <a:ln/>
        </p:spPr>
        <p:txBody>
          <a:bodyPr wrap="square" lIns="0" tIns="0" rIns="0" bIns="0" rtlCol="0" anchor="ctr"/>
          <a:lstStyle/>
          <a:p>
            <a:pPr marL="0" indent="0" algn="ctr">
              <a:buNone/>
            </a:pPr>
            <a:r>
              <a:rPr lang="en-US" sz="1000" dirty="0">
                <a:solidFill>
                  <a:srgbClr val="000000"/>
                </a:solidFill>
                <a:latin typeface="Roboto" pitchFamily="34" charset="0"/>
                <a:ea typeface="Roboto" pitchFamily="34" charset="-122"/>
                <a:cs typeface="Roboto" pitchFamily="34" charset="-120"/>
              </a:rPr>
              <a:t>User / Patient</a:t>
            </a:r>
            <a:endParaRPr lang="en-US" sz="1000" dirty="0"/>
          </a:p>
        </p:txBody>
      </p:sp>
      <p:sp>
        <p:nvSpPr>
          <p:cNvPr id="40" name="Shape 33"/>
          <p:cNvSpPr/>
          <p:nvPr/>
        </p:nvSpPr>
        <p:spPr>
          <a:xfrm>
            <a:off x="9258300" y="4208983"/>
            <a:ext cx="19202" cy="381305"/>
          </a:xfrm>
          <a:prstGeom prst="rect">
            <a:avLst/>
          </a:prstGeom>
          <a:solidFill>
            <a:srgbClr val="64748B"/>
          </a:solidFill>
          <a:ln/>
        </p:spPr>
      </p:sp>
      <p:sp>
        <p:nvSpPr>
          <p:cNvPr id="41" name="Shape 34"/>
          <p:cNvSpPr/>
          <p:nvPr/>
        </p:nvSpPr>
        <p:spPr>
          <a:xfrm>
            <a:off x="8305495" y="4589374"/>
            <a:ext cx="1904695" cy="571500"/>
          </a:xfrm>
          <a:prstGeom prst="roundRect">
            <a:avLst>
              <a:gd name="adj" fmla="val 21333"/>
            </a:avLst>
          </a:prstGeom>
          <a:solidFill>
            <a:srgbClr val="1E3A8A">
              <a:alpha val="10000"/>
            </a:srgbClr>
          </a:solidFill>
          <a:ln w="25400">
            <a:solidFill>
              <a:srgbClr val="1E3A8A"/>
            </a:solidFill>
            <a:prstDash val="solid"/>
          </a:ln>
          <a:effectLst>
            <a:outerShdw blurRad="38100" dist="25400" dir="5400000" algn="bl" rotWithShape="0">
              <a:srgbClr val="000000">
                <a:alpha val="10000"/>
              </a:srgbClr>
            </a:outerShdw>
          </a:effectLst>
        </p:spPr>
      </p:sp>
      <p:pic>
        <p:nvPicPr>
          <p:cNvPr id="42" name="Image 5" descr="preencoded.png"/>
          <p:cNvPicPr>
            <a:picLocks noChangeAspect="1"/>
          </p:cNvPicPr>
          <p:nvPr/>
        </p:nvPicPr>
        <p:blipFill>
          <a:blip r:embed="rId8"/>
          <a:srcRect/>
          <a:stretch/>
        </p:blipFill>
        <p:spPr>
          <a:xfrm>
            <a:off x="8702345" y="4696358"/>
            <a:ext cx="133502" cy="133502"/>
          </a:xfrm>
          <a:prstGeom prst="rect">
            <a:avLst/>
          </a:prstGeom>
        </p:spPr>
      </p:pic>
      <p:sp>
        <p:nvSpPr>
          <p:cNvPr id="43" name="Text 35"/>
          <p:cNvSpPr txBox="1"/>
          <p:nvPr/>
        </p:nvSpPr>
        <p:spPr>
          <a:xfrm>
            <a:off x="8835847" y="4688129"/>
            <a:ext cx="1084478" cy="372161"/>
          </a:xfrm>
          <a:prstGeom prst="rect">
            <a:avLst/>
          </a:prstGeom>
          <a:noFill/>
          <a:ln/>
        </p:spPr>
        <p:txBody>
          <a:bodyPr wrap="square" lIns="0" tIns="0" rIns="0" bIns="0" rtlCol="0" anchor="ctr"/>
          <a:lstStyle/>
          <a:p>
            <a:pPr marL="0" indent="0" algn="ctr">
              <a:buNone/>
            </a:pPr>
            <a:r>
              <a:rPr lang="en-US" sz="1000" dirty="0">
                <a:solidFill>
                  <a:srgbClr val="000000"/>
                </a:solidFill>
                <a:latin typeface="Roboto" pitchFamily="34" charset="0"/>
                <a:ea typeface="Roboto" pitchFamily="34" charset="-122"/>
                <a:cs typeface="Roboto" pitchFamily="34" charset="-120"/>
              </a:rPr>
              <a:t>Secure Cloud AI Backend</a:t>
            </a:r>
            <a:endParaRPr lang="en-US" sz="1000" dirty="0"/>
          </a:p>
        </p:txBody>
      </p:sp>
      <p:sp>
        <p:nvSpPr>
          <p:cNvPr id="44" name="Shape 36"/>
          <p:cNvSpPr/>
          <p:nvPr/>
        </p:nvSpPr>
        <p:spPr>
          <a:xfrm>
            <a:off x="7818120" y="5160874"/>
            <a:ext cx="19202" cy="381305"/>
          </a:xfrm>
          <a:prstGeom prst="rect">
            <a:avLst/>
          </a:prstGeom>
          <a:solidFill>
            <a:srgbClr val="64748B"/>
          </a:solidFill>
          <a:ln/>
        </p:spPr>
      </p:sp>
      <p:sp>
        <p:nvSpPr>
          <p:cNvPr id="45" name="Shape 37"/>
          <p:cNvSpPr/>
          <p:nvPr/>
        </p:nvSpPr>
        <p:spPr>
          <a:xfrm>
            <a:off x="9258300" y="5160874"/>
            <a:ext cx="19202" cy="381305"/>
          </a:xfrm>
          <a:prstGeom prst="rect">
            <a:avLst/>
          </a:prstGeom>
          <a:solidFill>
            <a:srgbClr val="64748B"/>
          </a:solidFill>
          <a:ln/>
        </p:spPr>
      </p:sp>
      <p:sp>
        <p:nvSpPr>
          <p:cNvPr id="46" name="Shape 38"/>
          <p:cNvSpPr/>
          <p:nvPr/>
        </p:nvSpPr>
        <p:spPr>
          <a:xfrm>
            <a:off x="10679278" y="5160874"/>
            <a:ext cx="19202" cy="381305"/>
          </a:xfrm>
          <a:prstGeom prst="rect">
            <a:avLst/>
          </a:prstGeom>
          <a:solidFill>
            <a:srgbClr val="64748B"/>
          </a:solidFill>
          <a:ln/>
        </p:spPr>
      </p:sp>
      <p:sp>
        <p:nvSpPr>
          <p:cNvPr id="47" name="Shape 39"/>
          <p:cNvSpPr/>
          <p:nvPr/>
        </p:nvSpPr>
        <p:spPr>
          <a:xfrm>
            <a:off x="7818120" y="5542178"/>
            <a:ext cx="1143000" cy="571500"/>
          </a:xfrm>
          <a:prstGeom prst="roundRect">
            <a:avLst>
              <a:gd name="adj" fmla="val 21333"/>
            </a:avLst>
          </a:prstGeom>
          <a:solidFill>
            <a:srgbClr val="C53030">
              <a:alpha val="10000"/>
            </a:srgbClr>
          </a:solidFill>
          <a:ln w="12700">
            <a:solidFill>
              <a:srgbClr val="C53030"/>
            </a:solidFill>
            <a:prstDash val="solid"/>
          </a:ln>
          <a:effectLst>
            <a:outerShdw blurRad="38100" dist="25400" dir="5400000" algn="bl" rotWithShape="0">
              <a:srgbClr val="000000">
                <a:alpha val="10000"/>
              </a:srgbClr>
            </a:outerShdw>
          </a:effectLst>
        </p:spPr>
      </p:sp>
      <p:pic>
        <p:nvPicPr>
          <p:cNvPr id="48" name="Image 6" descr="preencoded.png"/>
          <p:cNvPicPr>
            <a:picLocks noChangeAspect="1"/>
          </p:cNvPicPr>
          <p:nvPr/>
        </p:nvPicPr>
        <p:blipFill>
          <a:blip r:embed="rId9"/>
          <a:srcRect/>
          <a:stretch/>
        </p:blipFill>
        <p:spPr>
          <a:xfrm>
            <a:off x="8192110" y="5568696"/>
            <a:ext cx="133502" cy="133502"/>
          </a:xfrm>
          <a:prstGeom prst="rect">
            <a:avLst/>
          </a:prstGeom>
        </p:spPr>
      </p:pic>
      <p:sp>
        <p:nvSpPr>
          <p:cNvPr id="49" name="Text 40"/>
          <p:cNvSpPr txBox="1"/>
          <p:nvPr/>
        </p:nvSpPr>
        <p:spPr>
          <a:xfrm>
            <a:off x="8325612" y="5561381"/>
            <a:ext cx="370332" cy="162763"/>
          </a:xfrm>
          <a:prstGeom prst="rect">
            <a:avLst/>
          </a:prstGeom>
          <a:noFill/>
          <a:ln/>
        </p:spPr>
        <p:txBody>
          <a:bodyPr wrap="square" lIns="0" tIns="0" rIns="0" bIns="0" rtlCol="0" anchor="ctr"/>
          <a:lstStyle/>
          <a:p>
            <a:pPr marL="0" indent="0" algn="ctr">
              <a:buNone/>
            </a:pPr>
            <a:r>
              <a:rPr lang="en-US" sz="1000" dirty="0">
                <a:solidFill>
                  <a:srgbClr val="000000"/>
                </a:solidFill>
                <a:latin typeface="Roboto" pitchFamily="34" charset="0"/>
                <a:ea typeface="Roboto" pitchFamily="34" charset="-122"/>
                <a:cs typeface="Roboto" pitchFamily="34" charset="-120"/>
              </a:rPr>
              <a:t>NER</a:t>
            </a:r>
            <a:endParaRPr lang="en-US" sz="1000" dirty="0"/>
          </a:p>
        </p:txBody>
      </p:sp>
      <p:sp>
        <p:nvSpPr>
          <p:cNvPr id="50" name="Text 41"/>
          <p:cNvSpPr txBox="1"/>
          <p:nvPr/>
        </p:nvSpPr>
        <p:spPr>
          <a:xfrm>
            <a:off x="8114386" y="5767121"/>
            <a:ext cx="644652" cy="333756"/>
          </a:xfrm>
          <a:prstGeom prst="rect">
            <a:avLst/>
          </a:prstGeom>
          <a:noFill/>
          <a:ln/>
        </p:spPr>
        <p:txBody>
          <a:bodyPr wrap="square" lIns="0" tIns="0" rIns="0" bIns="0" rtlCol="0" anchor="ctr"/>
          <a:lstStyle/>
          <a:p>
            <a:pPr marL="0" indent="0" algn="ctr">
              <a:buNone/>
            </a:pPr>
            <a:r>
              <a:rPr lang="en-US" sz="900" dirty="0">
                <a:solidFill>
                  <a:srgbClr val="64748B"/>
                </a:solidFill>
                <a:latin typeface="Roboto" pitchFamily="34" charset="0"/>
                <a:ea typeface="Roboto" pitchFamily="34" charset="-122"/>
                <a:cs typeface="Roboto" pitchFamily="34" charset="-120"/>
              </a:rPr>
              <a:t>Entity Extraction</a:t>
            </a:r>
            <a:endParaRPr lang="en-US" sz="900" dirty="0"/>
          </a:p>
        </p:txBody>
      </p:sp>
      <p:sp>
        <p:nvSpPr>
          <p:cNvPr id="51" name="Shape 42"/>
          <p:cNvSpPr/>
          <p:nvPr/>
        </p:nvSpPr>
        <p:spPr>
          <a:xfrm>
            <a:off x="8686800" y="5542178"/>
            <a:ext cx="1143000" cy="571500"/>
          </a:xfrm>
          <a:prstGeom prst="roundRect">
            <a:avLst>
              <a:gd name="adj" fmla="val 21333"/>
            </a:avLst>
          </a:prstGeom>
          <a:solidFill>
            <a:srgbClr val="C53030">
              <a:alpha val="10000"/>
            </a:srgbClr>
          </a:solidFill>
          <a:ln w="12700">
            <a:solidFill>
              <a:srgbClr val="C53030"/>
            </a:solidFill>
            <a:prstDash val="solid"/>
          </a:ln>
          <a:effectLst>
            <a:outerShdw blurRad="38100" dist="25400" dir="5400000" algn="bl" rotWithShape="0">
              <a:srgbClr val="000000">
                <a:alpha val="10000"/>
              </a:srgbClr>
            </a:outerShdw>
          </a:effectLst>
        </p:spPr>
      </p:sp>
      <p:pic>
        <p:nvPicPr>
          <p:cNvPr id="52" name="Image 7" descr="preencoded.png"/>
          <p:cNvPicPr>
            <a:picLocks noChangeAspect="1"/>
          </p:cNvPicPr>
          <p:nvPr/>
        </p:nvPicPr>
        <p:blipFill>
          <a:blip r:embed="rId10"/>
          <a:srcRect/>
          <a:stretch/>
        </p:blipFill>
        <p:spPr>
          <a:xfrm>
            <a:off x="9059875" y="5465369"/>
            <a:ext cx="133502" cy="133502"/>
          </a:xfrm>
          <a:prstGeom prst="rect">
            <a:avLst/>
          </a:prstGeom>
        </p:spPr>
      </p:pic>
      <p:sp>
        <p:nvSpPr>
          <p:cNvPr id="53" name="Text 43"/>
          <p:cNvSpPr txBox="1"/>
          <p:nvPr/>
        </p:nvSpPr>
        <p:spPr>
          <a:xfrm>
            <a:off x="9049817" y="5458054"/>
            <a:ext cx="522122" cy="372161"/>
          </a:xfrm>
          <a:prstGeom prst="rect">
            <a:avLst/>
          </a:prstGeom>
          <a:noFill/>
          <a:ln/>
        </p:spPr>
        <p:txBody>
          <a:bodyPr wrap="square" lIns="0" tIns="0" rIns="0" bIns="0" rtlCol="0" anchor="ctr"/>
          <a:lstStyle/>
          <a:p>
            <a:pPr marL="0" indent="0" algn="ctr">
              <a:buNone/>
            </a:pPr>
            <a:r>
              <a:rPr lang="en-US" sz="1000" dirty="0">
                <a:solidFill>
                  <a:srgbClr val="000000"/>
                </a:solidFill>
                <a:latin typeface="Roboto" pitchFamily="34" charset="0"/>
                <a:ea typeface="Roboto" pitchFamily="34" charset="-122"/>
                <a:cs typeface="Roboto" pitchFamily="34" charset="-120"/>
              </a:rPr>
              <a:t>Risk Engine</a:t>
            </a:r>
            <a:endParaRPr lang="en-US" sz="1000" dirty="0"/>
          </a:p>
        </p:txBody>
      </p:sp>
      <p:sp>
        <p:nvSpPr>
          <p:cNvPr id="54" name="Text 44"/>
          <p:cNvSpPr txBox="1"/>
          <p:nvPr/>
        </p:nvSpPr>
        <p:spPr>
          <a:xfrm>
            <a:off x="8979408" y="5869534"/>
            <a:ext cx="653796" cy="333756"/>
          </a:xfrm>
          <a:prstGeom prst="rect">
            <a:avLst/>
          </a:prstGeom>
          <a:noFill/>
          <a:ln/>
        </p:spPr>
        <p:txBody>
          <a:bodyPr wrap="square" lIns="0" tIns="0" rIns="0" bIns="0" rtlCol="0" anchor="ctr"/>
          <a:lstStyle/>
          <a:p>
            <a:pPr marL="0" indent="0" algn="ctr">
              <a:buNone/>
            </a:pPr>
            <a:r>
              <a:rPr lang="en-US" sz="900" dirty="0">
                <a:solidFill>
                  <a:srgbClr val="64748B"/>
                </a:solidFill>
                <a:latin typeface="Roboto" pitchFamily="34" charset="0"/>
                <a:ea typeface="Roboto" pitchFamily="34" charset="-122"/>
                <a:cs typeface="Roboto" pitchFamily="34" charset="-120"/>
              </a:rPr>
              <a:t>CVD Prediction</a:t>
            </a:r>
            <a:endParaRPr lang="en-US" sz="900" dirty="0"/>
          </a:p>
        </p:txBody>
      </p:sp>
      <p:sp>
        <p:nvSpPr>
          <p:cNvPr id="55" name="Shape 45"/>
          <p:cNvSpPr/>
          <p:nvPr/>
        </p:nvSpPr>
        <p:spPr>
          <a:xfrm>
            <a:off x="9555480" y="5542178"/>
            <a:ext cx="1143000" cy="571500"/>
          </a:xfrm>
          <a:prstGeom prst="roundRect">
            <a:avLst>
              <a:gd name="adj" fmla="val 21333"/>
            </a:avLst>
          </a:prstGeom>
          <a:solidFill>
            <a:srgbClr val="C53030">
              <a:alpha val="10000"/>
            </a:srgbClr>
          </a:solidFill>
          <a:ln w="12700">
            <a:solidFill>
              <a:srgbClr val="C53030"/>
            </a:solidFill>
            <a:prstDash val="solid"/>
          </a:ln>
          <a:effectLst>
            <a:outerShdw blurRad="38100" dist="25400" dir="5400000" algn="bl" rotWithShape="0">
              <a:srgbClr val="000000">
                <a:alpha val="10000"/>
              </a:srgbClr>
            </a:outerShdw>
          </a:effectLst>
        </p:spPr>
      </p:sp>
      <p:pic>
        <p:nvPicPr>
          <p:cNvPr id="56" name="Image 8" descr="preencoded.png"/>
          <p:cNvPicPr>
            <a:picLocks noChangeAspect="1"/>
          </p:cNvPicPr>
          <p:nvPr/>
        </p:nvPicPr>
        <p:blipFill>
          <a:blip r:embed="rId11"/>
          <a:srcRect l="-1507" r="-1507"/>
          <a:stretch/>
        </p:blipFill>
        <p:spPr>
          <a:xfrm>
            <a:off x="9906610" y="5568696"/>
            <a:ext cx="171907" cy="133502"/>
          </a:xfrm>
          <a:prstGeom prst="rect">
            <a:avLst/>
          </a:prstGeom>
        </p:spPr>
      </p:pic>
      <p:sp>
        <p:nvSpPr>
          <p:cNvPr id="57" name="Text 46"/>
          <p:cNvSpPr txBox="1"/>
          <p:nvPr/>
        </p:nvSpPr>
        <p:spPr>
          <a:xfrm>
            <a:off x="10078517" y="5561381"/>
            <a:ext cx="379476" cy="162763"/>
          </a:xfrm>
          <a:prstGeom prst="rect">
            <a:avLst/>
          </a:prstGeom>
          <a:noFill/>
          <a:ln/>
        </p:spPr>
        <p:txBody>
          <a:bodyPr wrap="square" lIns="0" tIns="0" rIns="0" bIns="0" rtlCol="0" anchor="ctr"/>
          <a:lstStyle/>
          <a:p>
            <a:pPr marL="0" indent="0" algn="ctr">
              <a:buNone/>
            </a:pPr>
            <a:r>
              <a:rPr lang="en-US" sz="1000" dirty="0">
                <a:solidFill>
                  <a:srgbClr val="000000"/>
                </a:solidFill>
                <a:latin typeface="Roboto" pitchFamily="34" charset="0"/>
                <a:ea typeface="Roboto" pitchFamily="34" charset="-122"/>
                <a:cs typeface="Roboto" pitchFamily="34" charset="-120"/>
              </a:rPr>
              <a:t>LLM</a:t>
            </a:r>
            <a:endParaRPr lang="en-US" sz="1000" dirty="0"/>
          </a:p>
        </p:txBody>
      </p:sp>
      <p:sp>
        <p:nvSpPr>
          <p:cNvPr id="58" name="Text 47"/>
          <p:cNvSpPr txBox="1"/>
          <p:nvPr/>
        </p:nvSpPr>
        <p:spPr>
          <a:xfrm>
            <a:off x="9828886" y="5767121"/>
            <a:ext cx="692201" cy="333756"/>
          </a:xfrm>
          <a:prstGeom prst="rect">
            <a:avLst/>
          </a:prstGeom>
          <a:noFill/>
          <a:ln/>
        </p:spPr>
        <p:txBody>
          <a:bodyPr wrap="square" lIns="0" tIns="0" rIns="0" bIns="0" rtlCol="0" anchor="ctr"/>
          <a:lstStyle/>
          <a:p>
            <a:pPr marL="0" indent="0" algn="ctr">
              <a:buNone/>
            </a:pPr>
            <a:r>
              <a:rPr lang="en-US" sz="900" dirty="0">
                <a:solidFill>
                  <a:srgbClr val="64748B"/>
                </a:solidFill>
                <a:latin typeface="Roboto" pitchFamily="34" charset="0"/>
                <a:ea typeface="Roboto" pitchFamily="34" charset="-122"/>
                <a:cs typeface="Roboto" pitchFamily="34" charset="-120"/>
              </a:rPr>
              <a:t>Response Generation</a:t>
            </a:r>
            <a:endParaRPr lang="en-US" sz="900" dirty="0"/>
          </a:p>
        </p:txBody>
      </p:sp>
      <p:sp>
        <p:nvSpPr>
          <p:cNvPr id="59" name="Shape 48"/>
          <p:cNvSpPr/>
          <p:nvPr/>
        </p:nvSpPr>
        <p:spPr>
          <a:xfrm>
            <a:off x="7818120" y="6113678"/>
            <a:ext cx="19202" cy="381305"/>
          </a:xfrm>
          <a:prstGeom prst="rect">
            <a:avLst/>
          </a:prstGeom>
          <a:solidFill>
            <a:srgbClr val="64748B"/>
          </a:solidFill>
          <a:ln/>
        </p:spPr>
      </p:sp>
      <p:sp>
        <p:nvSpPr>
          <p:cNvPr id="60" name="Shape 49"/>
          <p:cNvSpPr/>
          <p:nvPr/>
        </p:nvSpPr>
        <p:spPr>
          <a:xfrm>
            <a:off x="10679278" y="6113678"/>
            <a:ext cx="19202" cy="381305"/>
          </a:xfrm>
          <a:prstGeom prst="rect">
            <a:avLst/>
          </a:prstGeom>
          <a:solidFill>
            <a:srgbClr val="64748B"/>
          </a:solidFill>
          <a:ln/>
        </p:spPr>
      </p:sp>
      <p:sp>
        <p:nvSpPr>
          <p:cNvPr id="61" name="Shape 50"/>
          <p:cNvSpPr/>
          <p:nvPr/>
        </p:nvSpPr>
        <p:spPr>
          <a:xfrm>
            <a:off x="8058607" y="6494983"/>
            <a:ext cx="1714500" cy="476402"/>
          </a:xfrm>
          <a:prstGeom prst="roundRect">
            <a:avLst>
              <a:gd name="adj" fmla="val 30710"/>
            </a:avLst>
          </a:prstGeom>
          <a:solidFill>
            <a:srgbClr val="2DA874">
              <a:alpha val="10000"/>
            </a:srgbClr>
          </a:solidFill>
          <a:ln w="12700">
            <a:solidFill>
              <a:srgbClr val="2DA874"/>
            </a:solidFill>
            <a:prstDash val="solid"/>
          </a:ln>
          <a:effectLst>
            <a:outerShdw blurRad="38100" dist="25400" dir="5400000" algn="bl" rotWithShape="0">
              <a:srgbClr val="000000">
                <a:alpha val="10000"/>
              </a:srgbClr>
            </a:outerShdw>
          </a:effectLst>
        </p:spPr>
      </p:sp>
      <p:pic>
        <p:nvPicPr>
          <p:cNvPr id="62" name="Image 9" descr="preencoded.png"/>
          <p:cNvPicPr>
            <a:picLocks noChangeAspect="1"/>
          </p:cNvPicPr>
          <p:nvPr/>
        </p:nvPicPr>
        <p:blipFill>
          <a:blip r:embed="rId12"/>
          <a:srcRect l="-1507" r="-1507"/>
          <a:stretch/>
        </p:blipFill>
        <p:spPr>
          <a:xfrm>
            <a:off x="8448142" y="6473952"/>
            <a:ext cx="171907" cy="133502"/>
          </a:xfrm>
          <a:prstGeom prst="rect">
            <a:avLst/>
          </a:prstGeom>
        </p:spPr>
      </p:pic>
      <p:sp>
        <p:nvSpPr>
          <p:cNvPr id="63" name="Text 51"/>
          <p:cNvSpPr txBox="1"/>
          <p:nvPr/>
        </p:nvSpPr>
        <p:spPr>
          <a:xfrm>
            <a:off x="8619134" y="6465722"/>
            <a:ext cx="875081" cy="162763"/>
          </a:xfrm>
          <a:prstGeom prst="rect">
            <a:avLst/>
          </a:prstGeom>
          <a:noFill/>
          <a:ln/>
        </p:spPr>
        <p:txBody>
          <a:bodyPr wrap="square" lIns="0" tIns="0" rIns="0" bIns="0" rtlCol="0" anchor="ctr"/>
          <a:lstStyle/>
          <a:p>
            <a:pPr marL="0" indent="0" algn="ctr">
              <a:buNone/>
            </a:pPr>
            <a:r>
              <a:rPr lang="en-US" sz="1000" dirty="0">
                <a:solidFill>
                  <a:srgbClr val="000000"/>
                </a:solidFill>
                <a:latin typeface="Roboto" pitchFamily="34" charset="0"/>
                <a:ea typeface="Roboto" pitchFamily="34" charset="-122"/>
                <a:cs typeface="Roboto" pitchFamily="34" charset="-120"/>
              </a:rPr>
              <a:t>SATUSEHAT</a:t>
            </a:r>
            <a:endParaRPr lang="en-US" sz="1000" dirty="0"/>
          </a:p>
        </p:txBody>
      </p:sp>
      <p:sp>
        <p:nvSpPr>
          <p:cNvPr id="64" name="Text 52"/>
          <p:cNvSpPr txBox="1"/>
          <p:nvPr/>
        </p:nvSpPr>
        <p:spPr>
          <a:xfrm>
            <a:off x="8492947" y="6671462"/>
            <a:ext cx="940003" cy="333756"/>
          </a:xfrm>
          <a:prstGeom prst="rect">
            <a:avLst/>
          </a:prstGeom>
          <a:noFill/>
          <a:ln/>
        </p:spPr>
        <p:txBody>
          <a:bodyPr wrap="square" lIns="0" tIns="0" rIns="0" bIns="0" rtlCol="0" anchor="ctr"/>
          <a:lstStyle/>
          <a:p>
            <a:pPr marL="0" indent="0" algn="ctr">
              <a:buNone/>
            </a:pPr>
            <a:r>
              <a:rPr lang="en-US" sz="900" dirty="0">
                <a:solidFill>
                  <a:srgbClr val="64748B"/>
                </a:solidFill>
                <a:latin typeface="Roboto" pitchFamily="34" charset="0"/>
                <a:ea typeface="Roboto" pitchFamily="34" charset="-122"/>
                <a:cs typeface="Roboto" pitchFamily="34" charset="-120"/>
              </a:rPr>
              <a:t>National Health Integration</a:t>
            </a:r>
            <a:endParaRPr lang="en-US" sz="900" dirty="0"/>
          </a:p>
        </p:txBody>
      </p:sp>
      <p:sp>
        <p:nvSpPr>
          <p:cNvPr id="65" name="Shape 53"/>
          <p:cNvSpPr/>
          <p:nvPr/>
        </p:nvSpPr>
        <p:spPr>
          <a:xfrm>
            <a:off x="10458907" y="6494983"/>
            <a:ext cx="1714500" cy="476402"/>
          </a:xfrm>
          <a:prstGeom prst="roundRect">
            <a:avLst>
              <a:gd name="adj" fmla="val 30710"/>
            </a:avLst>
          </a:prstGeom>
          <a:solidFill>
            <a:srgbClr val="2DA874">
              <a:alpha val="10000"/>
            </a:srgbClr>
          </a:solidFill>
          <a:ln w="12700">
            <a:solidFill>
              <a:srgbClr val="2DA874"/>
            </a:solidFill>
            <a:prstDash val="solid"/>
          </a:ln>
          <a:effectLst>
            <a:outerShdw blurRad="38100" dist="25400" dir="5400000" algn="bl" rotWithShape="0">
              <a:srgbClr val="000000">
                <a:alpha val="10000"/>
              </a:srgbClr>
            </a:outerShdw>
          </a:effectLst>
        </p:spPr>
      </p:sp>
      <p:pic>
        <p:nvPicPr>
          <p:cNvPr id="66" name="Image 10" descr="preencoded.png"/>
          <p:cNvPicPr>
            <a:picLocks noChangeAspect="1"/>
          </p:cNvPicPr>
          <p:nvPr/>
        </p:nvPicPr>
        <p:blipFill>
          <a:blip r:embed="rId13"/>
          <a:srcRect l="-837" r="-837"/>
          <a:stretch/>
        </p:blipFill>
        <p:spPr>
          <a:xfrm>
            <a:off x="10689336" y="6565392"/>
            <a:ext cx="152705" cy="133502"/>
          </a:xfrm>
          <a:prstGeom prst="rect">
            <a:avLst/>
          </a:prstGeom>
        </p:spPr>
      </p:pic>
      <p:sp>
        <p:nvSpPr>
          <p:cNvPr id="67" name="Text 54"/>
          <p:cNvSpPr txBox="1"/>
          <p:nvPr/>
        </p:nvSpPr>
        <p:spPr>
          <a:xfrm>
            <a:off x="10842041" y="6557162"/>
            <a:ext cx="1207922" cy="162763"/>
          </a:xfrm>
          <a:prstGeom prst="rect">
            <a:avLst/>
          </a:prstGeom>
          <a:noFill/>
          <a:ln/>
        </p:spPr>
        <p:txBody>
          <a:bodyPr wrap="square" lIns="0" tIns="0" rIns="0" bIns="0" rtlCol="0" anchor="ctr"/>
          <a:lstStyle/>
          <a:p>
            <a:pPr marL="0" indent="0" algn="ctr">
              <a:buNone/>
            </a:pPr>
            <a:r>
              <a:rPr lang="en-US" sz="1000" dirty="0">
                <a:solidFill>
                  <a:srgbClr val="000000"/>
                </a:solidFill>
                <a:latin typeface="Roboto" pitchFamily="34" charset="0"/>
                <a:ea typeface="Roboto" pitchFamily="34" charset="-122"/>
                <a:cs typeface="Roboto" pitchFamily="34" charset="-120"/>
              </a:rPr>
              <a:t>Clinical Validation</a:t>
            </a:r>
            <a:endParaRPr lang="en-US" sz="1000" dirty="0"/>
          </a:p>
        </p:txBody>
      </p:sp>
      <p:sp>
        <p:nvSpPr>
          <p:cNvPr id="68" name="Text 55"/>
          <p:cNvSpPr txBox="1"/>
          <p:nvPr/>
        </p:nvSpPr>
        <p:spPr>
          <a:xfrm>
            <a:off x="10690250" y="6762902"/>
            <a:ext cx="1348740" cy="143561"/>
          </a:xfrm>
          <a:prstGeom prst="rect">
            <a:avLst/>
          </a:prstGeom>
          <a:noFill/>
          <a:ln/>
        </p:spPr>
        <p:txBody>
          <a:bodyPr wrap="square" lIns="0" tIns="0" rIns="0" bIns="0" rtlCol="0" anchor="ctr"/>
          <a:lstStyle/>
          <a:p>
            <a:pPr marL="0" indent="0" algn="ctr">
              <a:buNone/>
            </a:pPr>
            <a:r>
              <a:rPr lang="en-US" sz="900" dirty="0">
                <a:solidFill>
                  <a:srgbClr val="64748B"/>
                </a:solidFill>
                <a:latin typeface="Roboto" pitchFamily="34" charset="0"/>
                <a:ea typeface="Roboto" pitchFamily="34" charset="-122"/>
                <a:cs typeface="Roboto" pitchFamily="34" charset="-120"/>
              </a:rPr>
              <a:t>Medical Expert System</a:t>
            </a:r>
            <a:endParaRPr lang="en-US" sz="900" dirty="0"/>
          </a:p>
        </p:txBody>
      </p:sp>
      <p:sp>
        <p:nvSpPr>
          <p:cNvPr id="69" name="Text 56"/>
          <p:cNvSpPr txBox="1"/>
          <p:nvPr/>
        </p:nvSpPr>
        <p:spPr>
          <a:xfrm>
            <a:off x="3910889" y="8718804"/>
            <a:ext cx="8074152" cy="143561"/>
          </a:xfrm>
          <a:prstGeom prst="rect">
            <a:avLst/>
          </a:prstGeom>
          <a:noFill/>
          <a:ln/>
        </p:spPr>
        <p:txBody>
          <a:bodyPr wrap="square" lIns="0" tIns="0" rIns="0" bIns="0" rtlCol="0" anchor="ctr"/>
          <a:lstStyle/>
          <a:p>
            <a:pPr marL="0" indent="0" algn="r">
              <a:buNone/>
            </a:pPr>
            <a:r>
              <a:rPr lang="en-US" sz="900" dirty="0">
                <a:solidFill>
                  <a:srgbClr val="64748B"/>
                </a:solidFill>
                <a:latin typeface="Roboto" pitchFamily="34" charset="0"/>
                <a:ea typeface="Roboto" pitchFamily="34" charset="-122"/>
                <a:cs typeface="Roboto" pitchFamily="34" charset="-120"/>
              </a:rPr>
              <a:t>AI Konsultan Cardiovascular Indonesia • Technical Architecture aligned with Kemenkes &amp; Perki standards • Indonesia Healthcare AI Hackathon 2025</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Shape 0"/>
          <p:cNvSpPr/>
          <p:nvPr/>
        </p:nvSpPr>
        <p:spPr>
          <a:xfrm>
            <a:off x="0" y="0"/>
            <a:ext cx="12191695" cy="7839151"/>
          </a:xfrm>
          <a:prstGeom prst="rect">
            <a:avLst/>
          </a:prstGeom>
          <a:solidFill>
            <a:srgbClr val="F8FAFC"/>
          </a:solidFill>
          <a:ln/>
        </p:spPr>
      </p:sp>
      <p:sp>
        <p:nvSpPr>
          <p:cNvPr id="3" name="Shape 1"/>
          <p:cNvSpPr/>
          <p:nvPr/>
        </p:nvSpPr>
        <p:spPr>
          <a:xfrm>
            <a:off x="0" y="0"/>
            <a:ext cx="12191695" cy="7839151"/>
          </a:xfrm>
          <a:prstGeom prst="rect">
            <a:avLst/>
          </a:prstGeom>
          <a:solidFill>
            <a:srgbClr val="F0F4F8"/>
          </a:solidFill>
          <a:ln/>
        </p:spPr>
      </p:sp>
      <p:sp>
        <p:nvSpPr>
          <p:cNvPr id="4" name="Shape 2"/>
          <p:cNvSpPr/>
          <p:nvPr/>
        </p:nvSpPr>
        <p:spPr>
          <a:xfrm>
            <a:off x="0" y="0"/>
            <a:ext cx="761695" cy="7839151"/>
          </a:xfrm>
          <a:prstGeom prst="rect">
            <a:avLst/>
          </a:prstGeom>
          <a:solidFill>
            <a:srgbClr val="1E3A8A"/>
          </a:solidFill>
          <a:ln/>
        </p:spPr>
      </p:sp>
      <p:sp>
        <p:nvSpPr>
          <p:cNvPr id="5" name="Shape 3"/>
          <p:cNvSpPr/>
          <p:nvPr/>
        </p:nvSpPr>
        <p:spPr>
          <a:xfrm>
            <a:off x="1067105" y="1941271"/>
            <a:ext cx="10820095" cy="38405"/>
          </a:xfrm>
          <a:prstGeom prst="rect">
            <a:avLst/>
          </a:prstGeom>
          <a:solidFill>
            <a:srgbClr val="CBD5E1"/>
          </a:solidFill>
          <a:ln/>
        </p:spPr>
      </p:sp>
      <p:sp>
        <p:nvSpPr>
          <p:cNvPr id="6" name="Shape 4"/>
          <p:cNvSpPr/>
          <p:nvPr/>
        </p:nvSpPr>
        <p:spPr>
          <a:xfrm>
            <a:off x="381305" y="1143000"/>
            <a:ext cx="190195" cy="190195"/>
          </a:xfrm>
          <a:prstGeom prst="ellipse">
            <a:avLst/>
          </a:prstGeom>
          <a:solidFill>
            <a:srgbClr val="C53030"/>
          </a:solidFill>
          <a:ln/>
        </p:spPr>
      </p:sp>
      <p:sp>
        <p:nvSpPr>
          <p:cNvPr id="7" name="Shape 5"/>
          <p:cNvSpPr/>
          <p:nvPr/>
        </p:nvSpPr>
        <p:spPr>
          <a:xfrm>
            <a:off x="381305" y="1524305"/>
            <a:ext cx="190195" cy="190195"/>
          </a:xfrm>
          <a:prstGeom prst="ellipse">
            <a:avLst/>
          </a:prstGeom>
          <a:solidFill>
            <a:srgbClr val="C53030"/>
          </a:solidFill>
          <a:ln/>
        </p:spPr>
      </p:sp>
      <p:sp>
        <p:nvSpPr>
          <p:cNvPr id="8" name="Shape 6"/>
          <p:cNvSpPr/>
          <p:nvPr/>
        </p:nvSpPr>
        <p:spPr>
          <a:xfrm>
            <a:off x="381305" y="1904695"/>
            <a:ext cx="190195" cy="190195"/>
          </a:xfrm>
          <a:prstGeom prst="ellipse">
            <a:avLst/>
          </a:prstGeom>
          <a:solidFill>
            <a:srgbClr val="C53030"/>
          </a:solidFill>
          <a:ln/>
        </p:spPr>
      </p:sp>
      <p:sp>
        <p:nvSpPr>
          <p:cNvPr id="9" name="Shape 7"/>
          <p:cNvSpPr/>
          <p:nvPr/>
        </p:nvSpPr>
        <p:spPr>
          <a:xfrm>
            <a:off x="2034540" y="1855318"/>
            <a:ext cx="228600" cy="228600"/>
          </a:xfrm>
          <a:prstGeom prst="ellipse">
            <a:avLst/>
          </a:prstGeom>
          <a:solidFill>
            <a:srgbClr val="C53030"/>
          </a:solidFill>
          <a:ln w="38100">
            <a:solidFill>
              <a:srgbClr val="FFFFFF"/>
            </a:solidFill>
            <a:prstDash val="solid"/>
          </a:ln>
          <a:effectLst>
            <a:outerShdw blurRad="12700" dist="12700" dir="16200000" algn="bl" rotWithShape="0">
              <a:srgbClr val="C53030">
                <a:alpha val="30000"/>
              </a:srgbClr>
            </a:outerShdw>
          </a:effectLst>
        </p:spPr>
      </p:sp>
      <p:sp>
        <p:nvSpPr>
          <p:cNvPr id="10" name="Shape 8"/>
          <p:cNvSpPr/>
          <p:nvPr/>
        </p:nvSpPr>
        <p:spPr>
          <a:xfrm>
            <a:off x="4198925" y="1855318"/>
            <a:ext cx="228600" cy="228600"/>
          </a:xfrm>
          <a:prstGeom prst="ellipse">
            <a:avLst/>
          </a:prstGeom>
          <a:solidFill>
            <a:srgbClr val="1E3A8A"/>
          </a:solidFill>
          <a:ln w="38100">
            <a:solidFill>
              <a:srgbClr val="FFFFFF"/>
            </a:solidFill>
            <a:prstDash val="solid"/>
          </a:ln>
        </p:spPr>
      </p:sp>
      <p:sp>
        <p:nvSpPr>
          <p:cNvPr id="11" name="Shape 9"/>
          <p:cNvSpPr/>
          <p:nvPr/>
        </p:nvSpPr>
        <p:spPr>
          <a:xfrm>
            <a:off x="6362395" y="1855318"/>
            <a:ext cx="228600" cy="228600"/>
          </a:xfrm>
          <a:prstGeom prst="ellipse">
            <a:avLst/>
          </a:prstGeom>
          <a:solidFill>
            <a:srgbClr val="1E3A8A"/>
          </a:solidFill>
          <a:ln w="38100">
            <a:solidFill>
              <a:srgbClr val="FFFFFF"/>
            </a:solidFill>
            <a:prstDash val="solid"/>
          </a:ln>
        </p:spPr>
      </p:sp>
      <p:sp>
        <p:nvSpPr>
          <p:cNvPr id="12" name="Shape 10"/>
          <p:cNvSpPr/>
          <p:nvPr/>
        </p:nvSpPr>
        <p:spPr>
          <a:xfrm>
            <a:off x="8526780" y="1855318"/>
            <a:ext cx="228600" cy="228600"/>
          </a:xfrm>
          <a:prstGeom prst="ellipse">
            <a:avLst/>
          </a:prstGeom>
          <a:solidFill>
            <a:srgbClr val="1E3A8A"/>
          </a:solidFill>
          <a:ln w="38100">
            <a:solidFill>
              <a:srgbClr val="FFFFFF"/>
            </a:solidFill>
            <a:prstDash val="solid"/>
          </a:ln>
        </p:spPr>
      </p:sp>
      <p:sp>
        <p:nvSpPr>
          <p:cNvPr id="13" name="Shape 11"/>
          <p:cNvSpPr/>
          <p:nvPr/>
        </p:nvSpPr>
        <p:spPr>
          <a:xfrm>
            <a:off x="10691165" y="1855318"/>
            <a:ext cx="228600" cy="228600"/>
          </a:xfrm>
          <a:prstGeom prst="ellipse">
            <a:avLst/>
          </a:prstGeom>
          <a:solidFill>
            <a:srgbClr val="1E3A8A"/>
          </a:solidFill>
          <a:ln w="38100">
            <a:solidFill>
              <a:srgbClr val="FFFFFF"/>
            </a:solidFill>
            <a:prstDash val="solid"/>
          </a:ln>
        </p:spPr>
      </p:sp>
      <p:sp>
        <p:nvSpPr>
          <p:cNvPr id="14" name="Text 12"/>
          <p:cNvSpPr txBox="1"/>
          <p:nvPr/>
        </p:nvSpPr>
        <p:spPr>
          <a:xfrm>
            <a:off x="1578254" y="2208276"/>
            <a:ext cx="1246327" cy="171907"/>
          </a:xfrm>
          <a:prstGeom prst="rect">
            <a:avLst/>
          </a:prstGeom>
          <a:noFill/>
          <a:ln/>
        </p:spPr>
        <p:txBody>
          <a:bodyPr wrap="square" lIns="0" tIns="0" rIns="0" bIns="0" rtlCol="0" anchor="ctr"/>
          <a:lstStyle/>
          <a:p>
            <a:pPr marL="0" indent="0" algn="ctr">
              <a:buNone/>
            </a:pPr>
            <a:r>
              <a:rPr lang="en-US" sz="1000" b="1" dirty="0">
                <a:solidFill>
                  <a:srgbClr val="1E293B"/>
                </a:solidFill>
                <a:latin typeface="Montserrat" pitchFamily="34" charset="0"/>
                <a:ea typeface="Montserrat" pitchFamily="34" charset="-122"/>
                <a:cs typeface="Montserrat" pitchFamily="34" charset="-120"/>
              </a:rPr>
              <a:t>Hackathon MVP</a:t>
            </a:r>
            <a:endParaRPr lang="en-US" sz="1000" dirty="0"/>
          </a:p>
        </p:txBody>
      </p:sp>
      <p:sp>
        <p:nvSpPr>
          <p:cNvPr id="15" name="Text 13"/>
          <p:cNvSpPr txBox="1"/>
          <p:nvPr/>
        </p:nvSpPr>
        <p:spPr>
          <a:xfrm>
            <a:off x="3681374" y="2208276"/>
            <a:ext cx="1369771" cy="171907"/>
          </a:xfrm>
          <a:prstGeom prst="rect">
            <a:avLst/>
          </a:prstGeom>
          <a:noFill/>
          <a:ln/>
        </p:spPr>
        <p:txBody>
          <a:bodyPr wrap="square" lIns="0" tIns="0" rIns="0" bIns="0" rtlCol="0" anchor="ctr"/>
          <a:lstStyle/>
          <a:p>
            <a:pPr marL="0" indent="0" algn="ctr">
              <a:buNone/>
            </a:pPr>
            <a:r>
              <a:rPr lang="en-US" sz="1000" b="1" dirty="0">
                <a:solidFill>
                  <a:srgbClr val="1E293B"/>
                </a:solidFill>
                <a:latin typeface="Montserrat" pitchFamily="34" charset="0"/>
                <a:ea typeface="Montserrat" pitchFamily="34" charset="-122"/>
                <a:cs typeface="Montserrat" pitchFamily="34" charset="-120"/>
              </a:rPr>
              <a:t>Clinical Validation</a:t>
            </a:r>
            <a:endParaRPr lang="en-US" sz="1000" dirty="0"/>
          </a:p>
        </p:txBody>
      </p:sp>
      <p:sp>
        <p:nvSpPr>
          <p:cNvPr id="16" name="Text 14"/>
          <p:cNvSpPr txBox="1"/>
          <p:nvPr/>
        </p:nvSpPr>
        <p:spPr>
          <a:xfrm>
            <a:off x="6121908" y="2208276"/>
            <a:ext cx="817474" cy="171907"/>
          </a:xfrm>
          <a:prstGeom prst="rect">
            <a:avLst/>
          </a:prstGeom>
          <a:noFill/>
          <a:ln/>
        </p:spPr>
        <p:txBody>
          <a:bodyPr wrap="square" lIns="0" tIns="0" rIns="0" bIns="0" rtlCol="0" anchor="ctr"/>
          <a:lstStyle/>
          <a:p>
            <a:pPr marL="0" indent="0" algn="ctr">
              <a:buNone/>
            </a:pPr>
            <a:r>
              <a:rPr lang="en-US" sz="1000" b="1" dirty="0">
                <a:solidFill>
                  <a:srgbClr val="1E293B"/>
                </a:solidFill>
                <a:latin typeface="Montserrat" pitchFamily="34" charset="0"/>
                <a:ea typeface="Montserrat" pitchFamily="34" charset="-122"/>
                <a:cs typeface="Montserrat" pitchFamily="34" charset="-120"/>
              </a:rPr>
              <a:t>Field Pilot</a:t>
            </a:r>
            <a:endParaRPr lang="en-US" sz="1000" dirty="0"/>
          </a:p>
        </p:txBody>
      </p:sp>
      <p:sp>
        <p:nvSpPr>
          <p:cNvPr id="17" name="Text 15"/>
          <p:cNvSpPr txBox="1"/>
          <p:nvPr/>
        </p:nvSpPr>
        <p:spPr>
          <a:xfrm>
            <a:off x="8150962" y="2208276"/>
            <a:ext cx="1084478" cy="171907"/>
          </a:xfrm>
          <a:prstGeom prst="rect">
            <a:avLst/>
          </a:prstGeom>
          <a:noFill/>
          <a:ln/>
        </p:spPr>
        <p:txBody>
          <a:bodyPr wrap="square" lIns="0" tIns="0" rIns="0" bIns="0" rtlCol="0" anchor="ctr"/>
          <a:lstStyle/>
          <a:p>
            <a:pPr marL="0" indent="0" algn="ctr">
              <a:buNone/>
            </a:pPr>
            <a:r>
              <a:rPr lang="en-US" sz="1000" b="1" dirty="0">
                <a:solidFill>
                  <a:srgbClr val="1E293B"/>
                </a:solidFill>
                <a:latin typeface="Montserrat" pitchFamily="34" charset="0"/>
                <a:ea typeface="Montserrat" pitchFamily="34" charset="-122"/>
                <a:cs typeface="Montserrat" pitchFamily="34" charset="-120"/>
              </a:rPr>
              <a:t>Product Scale</a:t>
            </a:r>
            <a:endParaRPr lang="en-US" sz="1000" dirty="0"/>
          </a:p>
        </p:txBody>
      </p:sp>
      <p:sp>
        <p:nvSpPr>
          <p:cNvPr id="18" name="Text 16"/>
          <p:cNvSpPr txBox="1"/>
          <p:nvPr/>
        </p:nvSpPr>
        <p:spPr>
          <a:xfrm>
            <a:off x="10224821" y="2208276"/>
            <a:ext cx="1265530" cy="171907"/>
          </a:xfrm>
          <a:prstGeom prst="rect">
            <a:avLst/>
          </a:prstGeom>
          <a:noFill/>
          <a:ln/>
        </p:spPr>
        <p:txBody>
          <a:bodyPr wrap="square" lIns="0" tIns="0" rIns="0" bIns="0" rtlCol="0" anchor="ctr"/>
          <a:lstStyle/>
          <a:p>
            <a:pPr marL="0" indent="0" algn="ctr">
              <a:buNone/>
            </a:pPr>
            <a:r>
              <a:rPr lang="en-US" sz="1000" b="1" dirty="0">
                <a:solidFill>
                  <a:srgbClr val="1E293B"/>
                </a:solidFill>
                <a:latin typeface="Montserrat" pitchFamily="34" charset="0"/>
                <a:ea typeface="Montserrat" pitchFamily="34" charset="-122"/>
                <a:cs typeface="Montserrat" pitchFamily="34" charset="-120"/>
              </a:rPr>
              <a:t>National Launch</a:t>
            </a:r>
            <a:endParaRPr lang="en-US" sz="1000" dirty="0"/>
          </a:p>
        </p:txBody>
      </p:sp>
      <p:sp>
        <p:nvSpPr>
          <p:cNvPr id="19" name="Text 17"/>
          <p:cNvSpPr txBox="1"/>
          <p:nvPr/>
        </p:nvSpPr>
        <p:spPr>
          <a:xfrm>
            <a:off x="1911096" y="2499055"/>
            <a:ext cx="567842" cy="143561"/>
          </a:xfrm>
          <a:prstGeom prst="rect">
            <a:avLst/>
          </a:prstGeom>
          <a:noFill/>
          <a:ln/>
        </p:spPr>
        <p:txBody>
          <a:bodyPr wrap="square" lIns="0" tIns="0" rIns="0" bIns="0" rtlCol="0" anchor="ctr"/>
          <a:lstStyle/>
          <a:p>
            <a:pPr marL="0" indent="0" algn="ctr">
              <a:buNone/>
            </a:pPr>
            <a:r>
              <a:rPr lang="en-US" sz="900" dirty="0">
                <a:solidFill>
                  <a:srgbClr val="64748B"/>
                </a:solidFill>
                <a:latin typeface="Roboto" pitchFamily="34" charset="0"/>
                <a:ea typeface="Roboto" pitchFamily="34" charset="-122"/>
                <a:cs typeface="Roboto" pitchFamily="34" charset="-120"/>
              </a:rPr>
              <a:t>48 hours</a:t>
            </a:r>
            <a:endParaRPr lang="en-US" sz="900" dirty="0"/>
          </a:p>
        </p:txBody>
      </p:sp>
      <p:sp>
        <p:nvSpPr>
          <p:cNvPr id="20" name="Text 18"/>
          <p:cNvSpPr txBox="1"/>
          <p:nvPr/>
        </p:nvSpPr>
        <p:spPr>
          <a:xfrm>
            <a:off x="4037076" y="2499055"/>
            <a:ext cx="644652" cy="143561"/>
          </a:xfrm>
          <a:prstGeom prst="rect">
            <a:avLst/>
          </a:prstGeom>
          <a:noFill/>
          <a:ln/>
        </p:spPr>
        <p:txBody>
          <a:bodyPr wrap="square" lIns="0" tIns="0" rIns="0" bIns="0" rtlCol="0" anchor="ctr"/>
          <a:lstStyle/>
          <a:p>
            <a:pPr marL="0" indent="0" algn="ctr">
              <a:buNone/>
            </a:pPr>
            <a:r>
              <a:rPr lang="en-US" sz="900" dirty="0">
                <a:solidFill>
                  <a:srgbClr val="64748B"/>
                </a:solidFill>
                <a:latin typeface="Roboto" pitchFamily="34" charset="0"/>
                <a:ea typeface="Roboto" pitchFamily="34" charset="-122"/>
                <a:cs typeface="Roboto" pitchFamily="34" charset="-120"/>
              </a:rPr>
              <a:t>Month 1-3</a:t>
            </a:r>
            <a:endParaRPr lang="en-US" sz="900" dirty="0"/>
          </a:p>
        </p:txBody>
      </p:sp>
      <p:sp>
        <p:nvSpPr>
          <p:cNvPr id="21" name="Text 19"/>
          <p:cNvSpPr txBox="1"/>
          <p:nvPr/>
        </p:nvSpPr>
        <p:spPr>
          <a:xfrm>
            <a:off x="6201461" y="2499055"/>
            <a:ext cx="644652" cy="143561"/>
          </a:xfrm>
          <a:prstGeom prst="rect">
            <a:avLst/>
          </a:prstGeom>
          <a:noFill/>
          <a:ln/>
        </p:spPr>
        <p:txBody>
          <a:bodyPr wrap="square" lIns="0" tIns="0" rIns="0" bIns="0" rtlCol="0" anchor="ctr"/>
          <a:lstStyle/>
          <a:p>
            <a:pPr marL="0" indent="0" algn="ctr">
              <a:buNone/>
            </a:pPr>
            <a:r>
              <a:rPr lang="en-US" sz="900" dirty="0">
                <a:solidFill>
                  <a:srgbClr val="64748B"/>
                </a:solidFill>
                <a:latin typeface="Roboto" pitchFamily="34" charset="0"/>
                <a:ea typeface="Roboto" pitchFamily="34" charset="-122"/>
                <a:cs typeface="Roboto" pitchFamily="34" charset="-120"/>
              </a:rPr>
              <a:t>Month 4-6</a:t>
            </a:r>
            <a:endParaRPr lang="en-US" sz="900" dirty="0"/>
          </a:p>
        </p:txBody>
      </p:sp>
      <p:sp>
        <p:nvSpPr>
          <p:cNvPr id="22" name="Text 20"/>
          <p:cNvSpPr txBox="1"/>
          <p:nvPr/>
        </p:nvSpPr>
        <p:spPr>
          <a:xfrm>
            <a:off x="8331098" y="2499055"/>
            <a:ext cx="720547" cy="143561"/>
          </a:xfrm>
          <a:prstGeom prst="rect">
            <a:avLst/>
          </a:prstGeom>
          <a:noFill/>
          <a:ln/>
        </p:spPr>
        <p:txBody>
          <a:bodyPr wrap="square" lIns="0" tIns="0" rIns="0" bIns="0" rtlCol="0" anchor="ctr"/>
          <a:lstStyle/>
          <a:p>
            <a:pPr marL="0" indent="0" algn="ctr">
              <a:buNone/>
            </a:pPr>
            <a:r>
              <a:rPr lang="en-US" sz="900" dirty="0">
                <a:solidFill>
                  <a:srgbClr val="64748B"/>
                </a:solidFill>
                <a:latin typeface="Roboto" pitchFamily="34" charset="0"/>
                <a:ea typeface="Roboto" pitchFamily="34" charset="-122"/>
                <a:cs typeface="Roboto" pitchFamily="34" charset="-120"/>
              </a:rPr>
              <a:t>Month 7-12</a:t>
            </a:r>
            <a:endParaRPr lang="en-US" sz="900" dirty="0"/>
          </a:p>
        </p:txBody>
      </p:sp>
      <p:sp>
        <p:nvSpPr>
          <p:cNvPr id="23" name="Text 21"/>
          <p:cNvSpPr txBox="1"/>
          <p:nvPr/>
        </p:nvSpPr>
        <p:spPr>
          <a:xfrm>
            <a:off x="10511942" y="2499055"/>
            <a:ext cx="682142" cy="143561"/>
          </a:xfrm>
          <a:prstGeom prst="rect">
            <a:avLst/>
          </a:prstGeom>
          <a:noFill/>
          <a:ln/>
        </p:spPr>
        <p:txBody>
          <a:bodyPr wrap="square" lIns="0" tIns="0" rIns="0" bIns="0" rtlCol="0" anchor="ctr"/>
          <a:lstStyle/>
          <a:p>
            <a:pPr marL="0" indent="0" algn="ctr">
              <a:buNone/>
            </a:pPr>
            <a:r>
              <a:rPr lang="en-US" sz="900" dirty="0">
                <a:solidFill>
                  <a:srgbClr val="64748B"/>
                </a:solidFill>
                <a:latin typeface="Roboto" pitchFamily="34" charset="0"/>
                <a:ea typeface="Roboto" pitchFamily="34" charset="-122"/>
                <a:cs typeface="Roboto" pitchFamily="34" charset="-120"/>
              </a:rPr>
              <a:t>Month 13+</a:t>
            </a:r>
            <a:endParaRPr lang="en-US" sz="900" dirty="0"/>
          </a:p>
        </p:txBody>
      </p:sp>
      <p:sp>
        <p:nvSpPr>
          <p:cNvPr id="24" name="Shape 22"/>
          <p:cNvSpPr/>
          <p:nvPr/>
        </p:nvSpPr>
        <p:spPr>
          <a:xfrm>
            <a:off x="1067105" y="1380744"/>
            <a:ext cx="10820095" cy="19202"/>
          </a:xfrm>
          <a:prstGeom prst="rect">
            <a:avLst/>
          </a:prstGeom>
          <a:solidFill>
            <a:srgbClr val="E2E8F0"/>
          </a:solidFill>
          <a:ln/>
        </p:spPr>
      </p:sp>
      <p:pic>
        <p:nvPicPr>
          <p:cNvPr id="25" name="Image 0" descr="preencoded.png"/>
          <p:cNvPicPr>
            <a:picLocks noChangeAspect="1"/>
          </p:cNvPicPr>
          <p:nvPr/>
        </p:nvPicPr>
        <p:blipFill>
          <a:blip r:embed="rId3"/>
          <a:srcRect/>
          <a:stretch/>
        </p:blipFill>
        <p:spPr>
          <a:xfrm>
            <a:off x="1067105" y="390449"/>
            <a:ext cx="381305" cy="381305"/>
          </a:xfrm>
          <a:prstGeom prst="rect">
            <a:avLst/>
          </a:prstGeom>
        </p:spPr>
      </p:pic>
      <p:sp>
        <p:nvSpPr>
          <p:cNvPr id="26" name="Text 23"/>
          <p:cNvSpPr txBox="1"/>
          <p:nvPr/>
        </p:nvSpPr>
        <p:spPr>
          <a:xfrm>
            <a:off x="1524305" y="352044"/>
            <a:ext cx="5553151" cy="467258"/>
          </a:xfrm>
          <a:prstGeom prst="rect">
            <a:avLst/>
          </a:prstGeom>
          <a:noFill/>
          <a:ln/>
        </p:spPr>
        <p:txBody>
          <a:bodyPr wrap="square" lIns="0" tIns="0" rIns="0" bIns="0" rtlCol="0" anchor="ctr"/>
          <a:lstStyle/>
          <a:p>
            <a:pPr marL="0" indent="0" algn="l">
              <a:buNone/>
            </a:pPr>
            <a:r>
              <a:rPr lang="en-US" sz="3000" b="1" dirty="0">
                <a:solidFill>
                  <a:srgbClr val="1E3A8A"/>
                </a:solidFill>
                <a:latin typeface="Montserrat" pitchFamily="34" charset="0"/>
                <a:ea typeface="Montserrat" pitchFamily="34" charset="-122"/>
                <a:cs typeface="Montserrat" pitchFamily="34" charset="-120"/>
              </a:rPr>
              <a:t>Implementation Roadmap</a:t>
            </a:r>
            <a:endParaRPr lang="en-US" sz="3000" dirty="0"/>
          </a:p>
        </p:txBody>
      </p:sp>
      <p:sp>
        <p:nvSpPr>
          <p:cNvPr id="27" name="Text 24"/>
          <p:cNvSpPr txBox="1"/>
          <p:nvPr/>
        </p:nvSpPr>
        <p:spPr>
          <a:xfrm>
            <a:off x="1067105" y="972007"/>
            <a:ext cx="4986223" cy="219456"/>
          </a:xfrm>
          <a:prstGeom prst="rect">
            <a:avLst/>
          </a:prstGeom>
          <a:noFill/>
          <a:ln/>
        </p:spPr>
        <p:txBody>
          <a:bodyPr wrap="square" lIns="0" tIns="0" rIns="0" bIns="0" rtlCol="0" anchor="ctr"/>
          <a:lstStyle/>
          <a:p>
            <a:pPr marL="0" indent="0" algn="l">
              <a:buNone/>
            </a:pPr>
            <a:r>
              <a:rPr lang="en-US" sz="1400" dirty="0">
                <a:solidFill>
                  <a:srgbClr val="475569"/>
                </a:solidFill>
                <a:latin typeface="Roboto" pitchFamily="34" charset="0"/>
                <a:ea typeface="Roboto" pitchFamily="34" charset="-122"/>
                <a:cs typeface="Roboto" pitchFamily="34" charset="-120"/>
              </a:rPr>
              <a:t>Phased deployment from hackathon MVP to national rollout</a:t>
            </a:r>
            <a:endParaRPr lang="en-US" sz="1400" dirty="0"/>
          </a:p>
        </p:txBody>
      </p:sp>
      <p:sp>
        <p:nvSpPr>
          <p:cNvPr id="28" name="Shape 25"/>
          <p:cNvSpPr/>
          <p:nvPr/>
        </p:nvSpPr>
        <p:spPr>
          <a:xfrm>
            <a:off x="1067105" y="3196742"/>
            <a:ext cx="3504895" cy="2581351"/>
          </a:xfrm>
          <a:prstGeom prst="roundRect">
            <a:avLst>
              <a:gd name="adj" fmla="val 1569"/>
            </a:avLst>
          </a:prstGeom>
          <a:solidFill>
            <a:srgbClr val="FFFFFF">
              <a:alpha val="85000"/>
            </a:srgbClr>
          </a:solidFill>
          <a:ln/>
          <a:effectLst>
            <a:outerShdw blurRad="63500" dist="38100" dir="5400000" algn="bl" rotWithShape="0">
              <a:srgbClr val="000000">
                <a:alpha val="10000"/>
              </a:srgbClr>
            </a:outerShdw>
          </a:effectLst>
        </p:spPr>
      </p:sp>
      <p:pic>
        <p:nvPicPr>
          <p:cNvPr id="29" name="Image 1" descr="preencoded.png"/>
          <p:cNvPicPr>
            <a:picLocks noChangeAspect="1"/>
          </p:cNvPicPr>
          <p:nvPr/>
        </p:nvPicPr>
        <p:blipFill>
          <a:blip r:embed="rId4"/>
          <a:srcRect l="-505" r="-505"/>
          <a:stretch/>
        </p:blipFill>
        <p:spPr>
          <a:xfrm>
            <a:off x="1295705" y="3461004"/>
            <a:ext cx="228600" cy="181051"/>
          </a:xfrm>
          <a:prstGeom prst="rect">
            <a:avLst/>
          </a:prstGeom>
        </p:spPr>
      </p:pic>
      <p:sp>
        <p:nvSpPr>
          <p:cNvPr id="30" name="Shape 26"/>
          <p:cNvSpPr/>
          <p:nvPr/>
        </p:nvSpPr>
        <p:spPr>
          <a:xfrm>
            <a:off x="4724705" y="3196742"/>
            <a:ext cx="3504895" cy="2581351"/>
          </a:xfrm>
          <a:prstGeom prst="roundRect">
            <a:avLst>
              <a:gd name="adj" fmla="val 1569"/>
            </a:avLst>
          </a:prstGeom>
          <a:solidFill>
            <a:srgbClr val="FFFFFF">
              <a:alpha val="85000"/>
            </a:srgbClr>
          </a:solidFill>
          <a:ln/>
          <a:effectLst>
            <a:outerShdw blurRad="63500" dist="38100" dir="5400000" algn="bl" rotWithShape="0">
              <a:srgbClr val="000000">
                <a:alpha val="10000"/>
              </a:srgbClr>
            </a:outerShdw>
          </a:effectLst>
        </p:spPr>
      </p:sp>
      <p:sp>
        <p:nvSpPr>
          <p:cNvPr id="31" name="Text 27"/>
          <p:cNvSpPr txBox="1"/>
          <p:nvPr/>
        </p:nvSpPr>
        <p:spPr>
          <a:xfrm>
            <a:off x="1600200" y="3425342"/>
            <a:ext cx="1583741" cy="257861"/>
          </a:xfrm>
          <a:prstGeom prst="rect">
            <a:avLst/>
          </a:prstGeom>
          <a:noFill/>
          <a:ln/>
        </p:spPr>
        <p:txBody>
          <a:bodyPr wrap="square" lIns="0" tIns="0" rIns="0" bIns="0" rtlCol="0" anchor="ctr"/>
          <a:lstStyle/>
          <a:p>
            <a:pPr marL="0" indent="0" algn="l">
              <a:buNone/>
            </a:pPr>
            <a:r>
              <a:rPr lang="en-US" sz="1300" b="1" dirty="0">
                <a:solidFill>
                  <a:srgbClr val="1E3A8A"/>
                </a:solidFill>
                <a:latin typeface="Montserrat" pitchFamily="34" charset="0"/>
                <a:ea typeface="Montserrat" pitchFamily="34" charset="-122"/>
                <a:cs typeface="Montserrat" pitchFamily="34" charset="-120"/>
              </a:rPr>
              <a:t>Hackathon (48h)</a:t>
            </a:r>
            <a:endParaRPr lang="en-US" sz="1300" dirty="0"/>
          </a:p>
        </p:txBody>
      </p:sp>
      <p:sp>
        <p:nvSpPr>
          <p:cNvPr id="32" name="Text 28"/>
          <p:cNvSpPr txBox="1"/>
          <p:nvPr/>
        </p:nvSpPr>
        <p:spPr>
          <a:xfrm>
            <a:off x="5191049" y="3425342"/>
            <a:ext cx="1983334" cy="257861"/>
          </a:xfrm>
          <a:prstGeom prst="rect">
            <a:avLst/>
          </a:prstGeom>
          <a:noFill/>
          <a:ln/>
        </p:spPr>
        <p:txBody>
          <a:bodyPr wrap="square" lIns="0" tIns="0" rIns="0" bIns="0" rtlCol="0" anchor="ctr"/>
          <a:lstStyle/>
          <a:p>
            <a:pPr marL="0" indent="0" algn="l">
              <a:buNone/>
            </a:pPr>
            <a:r>
              <a:rPr lang="en-US" sz="1300" b="1" dirty="0">
                <a:solidFill>
                  <a:srgbClr val="1E3A8A"/>
                </a:solidFill>
                <a:latin typeface="Montserrat" pitchFamily="34" charset="0"/>
                <a:ea typeface="Montserrat" pitchFamily="34" charset="-122"/>
                <a:cs typeface="Montserrat" pitchFamily="34" charset="-120"/>
              </a:rPr>
              <a:t>Clinical Testing (M1-3)</a:t>
            </a:r>
            <a:endParaRPr lang="en-US" sz="1300" dirty="0"/>
          </a:p>
        </p:txBody>
      </p:sp>
      <p:sp>
        <p:nvSpPr>
          <p:cNvPr id="33" name="Text 29"/>
          <p:cNvSpPr txBox="1"/>
          <p:nvPr/>
        </p:nvSpPr>
        <p:spPr>
          <a:xfrm>
            <a:off x="1524305" y="3791102"/>
            <a:ext cx="2829154" cy="228600"/>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Working MVP bot with core functionality</a:t>
            </a:r>
            <a:endParaRPr lang="en-US" sz="1200" dirty="0"/>
          </a:p>
        </p:txBody>
      </p:sp>
      <p:sp>
        <p:nvSpPr>
          <p:cNvPr id="34" name="Text 30"/>
          <p:cNvSpPr txBox="1"/>
          <p:nvPr/>
        </p:nvSpPr>
        <p:spPr>
          <a:xfrm>
            <a:off x="1524305" y="4095598"/>
            <a:ext cx="2628900" cy="228600"/>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AI risk engine with medical validation</a:t>
            </a:r>
            <a:endParaRPr lang="en-US" sz="1200" dirty="0"/>
          </a:p>
        </p:txBody>
      </p:sp>
      <p:sp>
        <p:nvSpPr>
          <p:cNvPr id="35" name="Text 31"/>
          <p:cNvSpPr txBox="1"/>
          <p:nvPr/>
        </p:nvSpPr>
        <p:spPr>
          <a:xfrm>
            <a:off x="1524305" y="4401007"/>
            <a:ext cx="2505456" cy="228600"/>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Demo dataset with 200+ test cases</a:t>
            </a:r>
            <a:endParaRPr lang="en-US" sz="1200" dirty="0"/>
          </a:p>
        </p:txBody>
      </p:sp>
      <p:sp>
        <p:nvSpPr>
          <p:cNvPr id="36" name="Text 32"/>
          <p:cNvSpPr txBox="1"/>
          <p:nvPr/>
        </p:nvSpPr>
        <p:spPr>
          <a:xfrm>
            <a:off x="1524305" y="4705502"/>
            <a:ext cx="2296058" cy="228600"/>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Basic API endpoints established</a:t>
            </a:r>
            <a:endParaRPr lang="en-US" sz="1200" dirty="0"/>
          </a:p>
        </p:txBody>
      </p:sp>
      <p:sp>
        <p:nvSpPr>
          <p:cNvPr id="37" name="Text 33"/>
          <p:cNvSpPr txBox="1"/>
          <p:nvPr/>
        </p:nvSpPr>
        <p:spPr>
          <a:xfrm>
            <a:off x="1524305" y="5009998"/>
            <a:ext cx="2153412" cy="228600"/>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Clinical expert review protocol</a:t>
            </a:r>
            <a:endParaRPr lang="en-US" sz="1200" dirty="0"/>
          </a:p>
        </p:txBody>
      </p:sp>
      <p:pic>
        <p:nvPicPr>
          <p:cNvPr id="38" name="Image 2" descr="preencoded.png"/>
          <p:cNvPicPr>
            <a:picLocks noChangeAspect="1"/>
          </p:cNvPicPr>
          <p:nvPr/>
        </p:nvPicPr>
        <p:blipFill>
          <a:blip r:embed="rId5"/>
          <a:srcRect l="-1082" r="-1082"/>
          <a:stretch/>
        </p:blipFill>
        <p:spPr>
          <a:xfrm>
            <a:off x="4953305" y="3461004"/>
            <a:ext cx="161849" cy="181051"/>
          </a:xfrm>
          <a:prstGeom prst="rect">
            <a:avLst/>
          </a:prstGeom>
        </p:spPr>
      </p:pic>
      <p:sp>
        <p:nvSpPr>
          <p:cNvPr id="39" name="Shape 34"/>
          <p:cNvSpPr/>
          <p:nvPr/>
        </p:nvSpPr>
        <p:spPr>
          <a:xfrm>
            <a:off x="8382305" y="3196742"/>
            <a:ext cx="3504895" cy="2581351"/>
          </a:xfrm>
          <a:prstGeom prst="roundRect">
            <a:avLst>
              <a:gd name="adj" fmla="val 1569"/>
            </a:avLst>
          </a:prstGeom>
          <a:solidFill>
            <a:srgbClr val="FFFFFF">
              <a:alpha val="85000"/>
            </a:srgbClr>
          </a:solidFill>
          <a:ln/>
          <a:effectLst>
            <a:outerShdw blurRad="63500" dist="38100" dir="5400000" algn="bl" rotWithShape="0">
              <a:srgbClr val="000000">
                <a:alpha val="10000"/>
              </a:srgbClr>
            </a:outerShdw>
          </a:effectLst>
        </p:spPr>
      </p:sp>
      <p:sp>
        <p:nvSpPr>
          <p:cNvPr id="40" name="Text 35"/>
          <p:cNvSpPr txBox="1"/>
          <p:nvPr/>
        </p:nvSpPr>
        <p:spPr>
          <a:xfrm>
            <a:off x="8867851" y="3425342"/>
            <a:ext cx="2202790" cy="257861"/>
          </a:xfrm>
          <a:prstGeom prst="rect">
            <a:avLst/>
          </a:prstGeom>
          <a:noFill/>
          <a:ln/>
        </p:spPr>
        <p:txBody>
          <a:bodyPr wrap="square" lIns="0" tIns="0" rIns="0" bIns="0" rtlCol="0" anchor="ctr"/>
          <a:lstStyle/>
          <a:p>
            <a:pPr marL="0" indent="0" algn="l">
              <a:buNone/>
            </a:pPr>
            <a:r>
              <a:rPr lang="en-US" sz="1300" b="1" dirty="0">
                <a:solidFill>
                  <a:srgbClr val="1E3A8A"/>
                </a:solidFill>
                <a:latin typeface="Montserrat" pitchFamily="34" charset="0"/>
                <a:ea typeface="Montserrat" pitchFamily="34" charset="-122"/>
                <a:cs typeface="Montserrat" pitchFamily="34" charset="-120"/>
              </a:rPr>
              <a:t>Scale &amp; Launch (M4-13+)</a:t>
            </a:r>
            <a:endParaRPr lang="en-US" sz="1300" dirty="0"/>
          </a:p>
        </p:txBody>
      </p:sp>
      <p:sp>
        <p:nvSpPr>
          <p:cNvPr id="41" name="Text 36"/>
          <p:cNvSpPr txBox="1"/>
          <p:nvPr/>
        </p:nvSpPr>
        <p:spPr>
          <a:xfrm>
            <a:off x="5181905" y="3791102"/>
            <a:ext cx="2076602" cy="228600"/>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Initial deployment in 2 clinics</a:t>
            </a:r>
            <a:endParaRPr lang="en-US" sz="1200" dirty="0"/>
          </a:p>
        </p:txBody>
      </p:sp>
      <p:sp>
        <p:nvSpPr>
          <p:cNvPr id="42" name="Text 37"/>
          <p:cNvSpPr txBox="1"/>
          <p:nvPr/>
        </p:nvSpPr>
        <p:spPr>
          <a:xfrm>
            <a:off x="5181905" y="4095598"/>
            <a:ext cx="2009851" cy="228600"/>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500+ patient data collection</a:t>
            </a:r>
            <a:endParaRPr lang="en-US" sz="1200" dirty="0"/>
          </a:p>
        </p:txBody>
      </p:sp>
      <p:sp>
        <p:nvSpPr>
          <p:cNvPr id="43" name="Text 38"/>
          <p:cNvSpPr txBox="1"/>
          <p:nvPr/>
        </p:nvSpPr>
        <p:spPr>
          <a:xfrm>
            <a:off x="5181905" y="4401007"/>
            <a:ext cx="2553005" cy="228600"/>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Medical expert validation of outputs</a:t>
            </a:r>
            <a:endParaRPr lang="en-US" sz="1200" dirty="0"/>
          </a:p>
        </p:txBody>
      </p:sp>
      <p:sp>
        <p:nvSpPr>
          <p:cNvPr id="44" name="Text 39"/>
          <p:cNvSpPr txBox="1"/>
          <p:nvPr/>
        </p:nvSpPr>
        <p:spPr>
          <a:xfrm>
            <a:off x="5181905" y="4705502"/>
            <a:ext cx="2057400" cy="228600"/>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Safety protocol development</a:t>
            </a:r>
            <a:endParaRPr lang="en-US" sz="1200" dirty="0"/>
          </a:p>
        </p:txBody>
      </p:sp>
      <p:sp>
        <p:nvSpPr>
          <p:cNvPr id="45" name="Text 40"/>
          <p:cNvSpPr txBox="1"/>
          <p:nvPr/>
        </p:nvSpPr>
        <p:spPr>
          <a:xfrm>
            <a:off x="5181905" y="5009998"/>
            <a:ext cx="2724912" cy="228600"/>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Feature refinement based on feedback</a:t>
            </a:r>
            <a:endParaRPr lang="en-US" sz="1200" dirty="0"/>
          </a:p>
        </p:txBody>
      </p:sp>
      <p:pic>
        <p:nvPicPr>
          <p:cNvPr id="46" name="Image 3" descr="preencoded.png"/>
          <p:cNvPicPr>
            <a:picLocks noChangeAspect="1"/>
          </p:cNvPicPr>
          <p:nvPr/>
        </p:nvPicPr>
        <p:blipFill>
          <a:blip r:embed="rId6"/>
          <a:srcRect/>
          <a:stretch/>
        </p:blipFill>
        <p:spPr>
          <a:xfrm>
            <a:off x="8610905" y="3461004"/>
            <a:ext cx="181051" cy="181051"/>
          </a:xfrm>
          <a:prstGeom prst="rect">
            <a:avLst/>
          </a:prstGeom>
        </p:spPr>
      </p:pic>
      <p:sp>
        <p:nvSpPr>
          <p:cNvPr id="47" name="Text 41"/>
          <p:cNvSpPr txBox="1"/>
          <p:nvPr/>
        </p:nvSpPr>
        <p:spPr>
          <a:xfrm>
            <a:off x="8834018" y="3791102"/>
            <a:ext cx="2943454" cy="457200"/>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M4-6: Field pilot with 20 clinics, 2K patients</a:t>
            </a:r>
            <a:endParaRPr lang="en-US" sz="1200" dirty="0"/>
          </a:p>
        </p:txBody>
      </p:sp>
      <p:sp>
        <p:nvSpPr>
          <p:cNvPr id="48" name="Text 42"/>
          <p:cNvSpPr txBox="1"/>
          <p:nvPr/>
        </p:nvSpPr>
        <p:spPr>
          <a:xfrm>
            <a:off x="8839505" y="4324198"/>
            <a:ext cx="2667305" cy="228600"/>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M7-12: Product scale, API onboarding</a:t>
            </a:r>
            <a:endParaRPr lang="en-US" sz="1200" dirty="0"/>
          </a:p>
        </p:txBody>
      </p:sp>
      <p:sp>
        <p:nvSpPr>
          <p:cNvPr id="49" name="Text 43"/>
          <p:cNvSpPr txBox="1"/>
          <p:nvPr/>
        </p:nvSpPr>
        <p:spPr>
          <a:xfrm>
            <a:off x="8839505" y="4629607"/>
            <a:ext cx="2686507" cy="228600"/>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M7-12: Regulatory audit &amp; compliance</a:t>
            </a:r>
            <a:endParaRPr lang="en-US" sz="1200" dirty="0"/>
          </a:p>
        </p:txBody>
      </p:sp>
      <p:sp>
        <p:nvSpPr>
          <p:cNvPr id="50" name="Text 44"/>
          <p:cNvSpPr txBox="1"/>
          <p:nvPr/>
        </p:nvSpPr>
        <p:spPr>
          <a:xfrm>
            <a:off x="8839505" y="4934102"/>
            <a:ext cx="2839212" cy="228600"/>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M13+: National launch across Indonesia</a:t>
            </a:r>
            <a:endParaRPr lang="en-US" sz="1200" dirty="0"/>
          </a:p>
        </p:txBody>
      </p:sp>
      <p:sp>
        <p:nvSpPr>
          <p:cNvPr id="51" name="Text 45"/>
          <p:cNvSpPr txBox="1"/>
          <p:nvPr/>
        </p:nvSpPr>
        <p:spPr>
          <a:xfrm>
            <a:off x="8839505" y="5238598"/>
            <a:ext cx="2857500" cy="228600"/>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M13+: SATUSEHAT integration complete</a:t>
            </a:r>
            <a:endParaRPr lang="en-US" sz="1200" dirty="0"/>
          </a:p>
        </p:txBody>
      </p:sp>
      <p:sp>
        <p:nvSpPr>
          <p:cNvPr id="52" name="Shape 46"/>
          <p:cNvSpPr/>
          <p:nvPr/>
        </p:nvSpPr>
        <p:spPr>
          <a:xfrm>
            <a:off x="1067105" y="6305702"/>
            <a:ext cx="2533802" cy="895198"/>
          </a:xfrm>
          <a:prstGeom prst="roundRect">
            <a:avLst>
              <a:gd name="adj" fmla="val 13040"/>
            </a:avLst>
          </a:prstGeom>
          <a:solidFill>
            <a:srgbClr val="FFFFFF">
              <a:alpha val="85000"/>
            </a:srgbClr>
          </a:solidFill>
          <a:ln/>
          <a:effectLst>
            <a:outerShdw blurRad="63500" dist="38100" dir="5400000" algn="bl" rotWithShape="0">
              <a:srgbClr val="000000">
                <a:alpha val="10000"/>
              </a:srgbClr>
            </a:outerShdw>
          </a:effectLst>
        </p:spPr>
      </p:sp>
      <p:sp>
        <p:nvSpPr>
          <p:cNvPr id="53" name="Shape 47"/>
          <p:cNvSpPr/>
          <p:nvPr/>
        </p:nvSpPr>
        <p:spPr>
          <a:xfrm>
            <a:off x="1067105" y="6305702"/>
            <a:ext cx="38405" cy="895198"/>
          </a:xfrm>
          <a:prstGeom prst="rect">
            <a:avLst/>
          </a:prstGeom>
          <a:solidFill>
            <a:srgbClr val="22C55E"/>
          </a:solidFill>
          <a:ln/>
        </p:spPr>
      </p:sp>
      <p:sp>
        <p:nvSpPr>
          <p:cNvPr id="54" name="Shape 48"/>
          <p:cNvSpPr/>
          <p:nvPr/>
        </p:nvSpPr>
        <p:spPr>
          <a:xfrm>
            <a:off x="3829507" y="6305702"/>
            <a:ext cx="2533802" cy="895198"/>
          </a:xfrm>
          <a:prstGeom prst="roundRect">
            <a:avLst>
              <a:gd name="adj" fmla="val 13040"/>
            </a:avLst>
          </a:prstGeom>
          <a:solidFill>
            <a:srgbClr val="FFFFFF">
              <a:alpha val="85000"/>
            </a:srgbClr>
          </a:solidFill>
          <a:ln/>
          <a:effectLst>
            <a:outerShdw blurRad="63500" dist="38100" dir="5400000" algn="bl" rotWithShape="0">
              <a:srgbClr val="000000">
                <a:alpha val="10000"/>
              </a:srgbClr>
            </a:outerShdw>
          </a:effectLst>
        </p:spPr>
      </p:sp>
      <p:sp>
        <p:nvSpPr>
          <p:cNvPr id="55" name="Shape 49"/>
          <p:cNvSpPr/>
          <p:nvPr/>
        </p:nvSpPr>
        <p:spPr>
          <a:xfrm>
            <a:off x="3829507" y="6305702"/>
            <a:ext cx="38405" cy="895198"/>
          </a:xfrm>
          <a:prstGeom prst="rect">
            <a:avLst/>
          </a:prstGeom>
          <a:solidFill>
            <a:srgbClr val="22C55E"/>
          </a:solidFill>
          <a:ln/>
        </p:spPr>
      </p:sp>
      <p:sp>
        <p:nvSpPr>
          <p:cNvPr id="56" name="Shape 50"/>
          <p:cNvSpPr/>
          <p:nvPr/>
        </p:nvSpPr>
        <p:spPr>
          <a:xfrm>
            <a:off x="6590995" y="6305702"/>
            <a:ext cx="2533802" cy="895198"/>
          </a:xfrm>
          <a:prstGeom prst="roundRect">
            <a:avLst>
              <a:gd name="adj" fmla="val 13040"/>
            </a:avLst>
          </a:prstGeom>
          <a:solidFill>
            <a:srgbClr val="FFFFFF">
              <a:alpha val="85000"/>
            </a:srgbClr>
          </a:solidFill>
          <a:ln/>
          <a:effectLst>
            <a:outerShdw blurRad="63500" dist="38100" dir="5400000" algn="bl" rotWithShape="0">
              <a:srgbClr val="000000">
                <a:alpha val="10000"/>
              </a:srgbClr>
            </a:outerShdw>
          </a:effectLst>
        </p:spPr>
      </p:sp>
      <p:sp>
        <p:nvSpPr>
          <p:cNvPr id="57" name="Shape 51"/>
          <p:cNvSpPr/>
          <p:nvPr/>
        </p:nvSpPr>
        <p:spPr>
          <a:xfrm>
            <a:off x="6590995" y="6305702"/>
            <a:ext cx="38405" cy="895198"/>
          </a:xfrm>
          <a:prstGeom prst="rect">
            <a:avLst/>
          </a:prstGeom>
          <a:solidFill>
            <a:srgbClr val="22C55E"/>
          </a:solidFill>
          <a:ln/>
        </p:spPr>
      </p:sp>
      <p:sp>
        <p:nvSpPr>
          <p:cNvPr id="58" name="Shape 52"/>
          <p:cNvSpPr/>
          <p:nvPr/>
        </p:nvSpPr>
        <p:spPr>
          <a:xfrm>
            <a:off x="9353398" y="6305702"/>
            <a:ext cx="2533802" cy="895198"/>
          </a:xfrm>
          <a:prstGeom prst="roundRect">
            <a:avLst>
              <a:gd name="adj" fmla="val 13040"/>
            </a:avLst>
          </a:prstGeom>
          <a:solidFill>
            <a:srgbClr val="FFFFFF">
              <a:alpha val="85000"/>
            </a:srgbClr>
          </a:solidFill>
          <a:ln/>
          <a:effectLst>
            <a:outerShdw blurRad="63500" dist="38100" dir="5400000" algn="bl" rotWithShape="0">
              <a:srgbClr val="000000">
                <a:alpha val="10000"/>
              </a:srgbClr>
            </a:outerShdw>
          </a:effectLst>
        </p:spPr>
      </p:sp>
      <p:sp>
        <p:nvSpPr>
          <p:cNvPr id="59" name="Shape 53"/>
          <p:cNvSpPr/>
          <p:nvPr/>
        </p:nvSpPr>
        <p:spPr>
          <a:xfrm>
            <a:off x="9353398" y="6305702"/>
            <a:ext cx="38405" cy="895198"/>
          </a:xfrm>
          <a:prstGeom prst="rect">
            <a:avLst/>
          </a:prstGeom>
          <a:solidFill>
            <a:srgbClr val="22C55E"/>
          </a:solidFill>
          <a:ln/>
        </p:spPr>
      </p:sp>
      <p:sp>
        <p:nvSpPr>
          <p:cNvPr id="60" name="Text 54"/>
          <p:cNvSpPr txBox="1"/>
          <p:nvPr/>
        </p:nvSpPr>
        <p:spPr>
          <a:xfrm>
            <a:off x="1809598" y="6486754"/>
            <a:ext cx="1267358" cy="277063"/>
          </a:xfrm>
          <a:prstGeom prst="rect">
            <a:avLst/>
          </a:prstGeom>
          <a:noFill/>
          <a:ln/>
        </p:spPr>
        <p:txBody>
          <a:bodyPr wrap="square" lIns="0" tIns="0" rIns="0" bIns="0" rtlCol="0" anchor="ctr"/>
          <a:lstStyle/>
          <a:p>
            <a:pPr marL="0" indent="0" algn="ctr">
              <a:buNone/>
            </a:pPr>
            <a:r>
              <a:rPr lang="en-US" sz="1800" b="1" dirty="0">
                <a:solidFill>
                  <a:srgbClr val="C53030"/>
                </a:solidFill>
                <a:latin typeface="Montserrat" pitchFamily="34" charset="0"/>
                <a:ea typeface="Montserrat" pitchFamily="34" charset="-122"/>
                <a:cs typeface="Montserrat" pitchFamily="34" charset="-120"/>
              </a:rPr>
              <a:t>48 Hours</a:t>
            </a:r>
            <a:endParaRPr lang="en-US" sz="1800" dirty="0"/>
          </a:p>
        </p:txBody>
      </p:sp>
      <p:sp>
        <p:nvSpPr>
          <p:cNvPr id="61" name="Text 55"/>
          <p:cNvSpPr txBox="1"/>
          <p:nvPr/>
        </p:nvSpPr>
        <p:spPr>
          <a:xfrm>
            <a:off x="4622292" y="6486754"/>
            <a:ext cx="1162202" cy="277063"/>
          </a:xfrm>
          <a:prstGeom prst="rect">
            <a:avLst/>
          </a:prstGeom>
          <a:noFill/>
          <a:ln/>
        </p:spPr>
        <p:txBody>
          <a:bodyPr wrap="square" lIns="0" tIns="0" rIns="0" bIns="0" rtlCol="0" anchor="ctr"/>
          <a:lstStyle/>
          <a:p>
            <a:pPr marL="0" indent="0" algn="ctr">
              <a:buNone/>
            </a:pPr>
            <a:r>
              <a:rPr lang="en-US" sz="1800" b="1" dirty="0">
                <a:solidFill>
                  <a:srgbClr val="C53030"/>
                </a:solidFill>
                <a:latin typeface="Montserrat" pitchFamily="34" charset="0"/>
                <a:ea typeface="Montserrat" pitchFamily="34" charset="-122"/>
                <a:cs typeface="Montserrat" pitchFamily="34" charset="-120"/>
              </a:rPr>
              <a:t>2 Clinics</a:t>
            </a:r>
            <a:endParaRPr lang="en-US" sz="1800" dirty="0"/>
          </a:p>
        </p:txBody>
      </p:sp>
      <p:sp>
        <p:nvSpPr>
          <p:cNvPr id="62" name="Text 56"/>
          <p:cNvSpPr txBox="1"/>
          <p:nvPr/>
        </p:nvSpPr>
        <p:spPr>
          <a:xfrm>
            <a:off x="7695590" y="6486754"/>
            <a:ext cx="543154" cy="277063"/>
          </a:xfrm>
          <a:prstGeom prst="rect">
            <a:avLst/>
          </a:prstGeom>
          <a:noFill/>
          <a:ln/>
        </p:spPr>
        <p:txBody>
          <a:bodyPr wrap="square" lIns="0" tIns="0" rIns="0" bIns="0" rtlCol="0" anchor="ctr"/>
          <a:lstStyle/>
          <a:p>
            <a:pPr marL="0" indent="0" algn="ctr">
              <a:buNone/>
            </a:pPr>
            <a:r>
              <a:rPr lang="en-US" sz="1800" b="1" dirty="0">
                <a:solidFill>
                  <a:srgbClr val="C53030"/>
                </a:solidFill>
                <a:latin typeface="Montserrat" pitchFamily="34" charset="0"/>
                <a:ea typeface="Montserrat" pitchFamily="34" charset="-122"/>
                <a:cs typeface="Montserrat" pitchFamily="34" charset="-120"/>
              </a:rPr>
              <a:t>M6</a:t>
            </a:r>
            <a:endParaRPr lang="en-US" sz="1800" dirty="0"/>
          </a:p>
        </p:txBody>
      </p:sp>
      <p:sp>
        <p:nvSpPr>
          <p:cNvPr id="63" name="Text 57"/>
          <p:cNvSpPr txBox="1"/>
          <p:nvPr/>
        </p:nvSpPr>
        <p:spPr>
          <a:xfrm>
            <a:off x="10409530" y="6486754"/>
            <a:ext cx="638251" cy="277063"/>
          </a:xfrm>
          <a:prstGeom prst="rect">
            <a:avLst/>
          </a:prstGeom>
          <a:noFill/>
          <a:ln/>
        </p:spPr>
        <p:txBody>
          <a:bodyPr wrap="square" lIns="0" tIns="0" rIns="0" bIns="0" rtlCol="0" anchor="ctr"/>
          <a:lstStyle/>
          <a:p>
            <a:pPr marL="0" indent="0" algn="ctr">
              <a:buNone/>
            </a:pPr>
            <a:r>
              <a:rPr lang="en-US" sz="1800" b="1" dirty="0">
                <a:solidFill>
                  <a:srgbClr val="C53030"/>
                </a:solidFill>
                <a:latin typeface="Montserrat" pitchFamily="34" charset="0"/>
                <a:ea typeface="Montserrat" pitchFamily="34" charset="-122"/>
                <a:cs typeface="Montserrat" pitchFamily="34" charset="-120"/>
              </a:rPr>
              <a:t>M18</a:t>
            </a:r>
            <a:endParaRPr lang="en-US" sz="1800" dirty="0"/>
          </a:p>
        </p:txBody>
      </p:sp>
      <p:sp>
        <p:nvSpPr>
          <p:cNvPr id="64" name="Text 58"/>
          <p:cNvSpPr txBox="1"/>
          <p:nvPr/>
        </p:nvSpPr>
        <p:spPr>
          <a:xfrm>
            <a:off x="1688897" y="6858000"/>
            <a:ext cx="1436522"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Working MVP delivery</a:t>
            </a:r>
            <a:endParaRPr lang="en-US" sz="1000" dirty="0"/>
          </a:p>
        </p:txBody>
      </p:sp>
      <p:sp>
        <p:nvSpPr>
          <p:cNvPr id="65" name="Text 59"/>
          <p:cNvSpPr txBox="1"/>
          <p:nvPr/>
        </p:nvSpPr>
        <p:spPr>
          <a:xfrm>
            <a:off x="4363517" y="6858000"/>
            <a:ext cx="1608430"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Initial validation partners</a:t>
            </a:r>
            <a:endParaRPr lang="en-US" sz="1000" dirty="0"/>
          </a:p>
        </p:txBody>
      </p:sp>
      <p:sp>
        <p:nvSpPr>
          <p:cNvPr id="66" name="Text 60"/>
          <p:cNvSpPr txBox="1"/>
          <p:nvPr/>
        </p:nvSpPr>
        <p:spPr>
          <a:xfrm>
            <a:off x="6928409" y="6858000"/>
            <a:ext cx="2008022"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Field data from 2,000+ patients</a:t>
            </a:r>
            <a:endParaRPr lang="en-US" sz="1000" dirty="0"/>
          </a:p>
        </p:txBody>
      </p:sp>
      <p:sp>
        <p:nvSpPr>
          <p:cNvPr id="67" name="Text 61"/>
          <p:cNvSpPr txBox="1"/>
          <p:nvPr/>
        </p:nvSpPr>
        <p:spPr>
          <a:xfrm>
            <a:off x="10043770" y="6858000"/>
            <a:ext cx="1303020"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Break-even timeline</a:t>
            </a:r>
            <a:endParaRPr lang="en-US" sz="1000" dirty="0"/>
          </a:p>
        </p:txBody>
      </p:sp>
      <p:sp>
        <p:nvSpPr>
          <p:cNvPr id="68" name="Text 62"/>
          <p:cNvSpPr txBox="1"/>
          <p:nvPr/>
        </p:nvSpPr>
        <p:spPr>
          <a:xfrm>
            <a:off x="3304642" y="7369150"/>
            <a:ext cx="8683142" cy="143561"/>
          </a:xfrm>
          <a:prstGeom prst="rect">
            <a:avLst/>
          </a:prstGeom>
          <a:noFill/>
          <a:ln/>
        </p:spPr>
        <p:txBody>
          <a:bodyPr wrap="square" lIns="0" tIns="0" rIns="0" bIns="0" rtlCol="0" anchor="ctr"/>
          <a:lstStyle/>
          <a:p>
            <a:pPr marL="0" indent="0" algn="r">
              <a:buNone/>
            </a:pPr>
            <a:r>
              <a:rPr lang="en-US" sz="900" dirty="0">
                <a:solidFill>
                  <a:srgbClr val="64748B"/>
                </a:solidFill>
                <a:latin typeface="Roboto" pitchFamily="34" charset="0"/>
                <a:ea typeface="Roboto" pitchFamily="34" charset="-122"/>
                <a:cs typeface="Roboto" pitchFamily="34" charset="-120"/>
              </a:rPr>
              <a:t>AI Konsultan Cardiovascular Indonesia • Implementation timeline based on validated project management principles • Indonesia Healthcare AI Hackathon 2025</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2" name="Shape 0"/>
          <p:cNvSpPr/>
          <p:nvPr/>
        </p:nvSpPr>
        <p:spPr>
          <a:xfrm>
            <a:off x="0" y="0"/>
            <a:ext cx="12191695" cy="8182051"/>
          </a:xfrm>
          <a:prstGeom prst="rect">
            <a:avLst/>
          </a:prstGeom>
          <a:solidFill>
            <a:srgbClr val="F8FAFC"/>
          </a:solidFill>
          <a:ln/>
        </p:spPr>
      </p:sp>
      <p:sp>
        <p:nvSpPr>
          <p:cNvPr id="3" name="Shape 1"/>
          <p:cNvSpPr/>
          <p:nvPr/>
        </p:nvSpPr>
        <p:spPr>
          <a:xfrm>
            <a:off x="0" y="0"/>
            <a:ext cx="12191695" cy="8182051"/>
          </a:xfrm>
          <a:prstGeom prst="rect">
            <a:avLst/>
          </a:prstGeom>
          <a:solidFill>
            <a:srgbClr val="F0F4F8"/>
          </a:solidFill>
          <a:ln/>
        </p:spPr>
      </p:sp>
      <p:sp>
        <p:nvSpPr>
          <p:cNvPr id="4" name="Shape 2"/>
          <p:cNvSpPr/>
          <p:nvPr/>
        </p:nvSpPr>
        <p:spPr>
          <a:xfrm>
            <a:off x="0" y="0"/>
            <a:ext cx="761695" cy="8182051"/>
          </a:xfrm>
          <a:prstGeom prst="rect">
            <a:avLst/>
          </a:prstGeom>
          <a:solidFill>
            <a:srgbClr val="1E3A8A"/>
          </a:solidFill>
          <a:ln/>
        </p:spPr>
      </p:sp>
      <p:sp>
        <p:nvSpPr>
          <p:cNvPr id="5" name="Shape 3"/>
          <p:cNvSpPr/>
          <p:nvPr/>
        </p:nvSpPr>
        <p:spPr>
          <a:xfrm>
            <a:off x="381305" y="1143000"/>
            <a:ext cx="190195" cy="190195"/>
          </a:xfrm>
          <a:prstGeom prst="ellipse">
            <a:avLst/>
          </a:prstGeom>
          <a:solidFill>
            <a:srgbClr val="C53030"/>
          </a:solidFill>
          <a:ln/>
        </p:spPr>
      </p:sp>
      <p:sp>
        <p:nvSpPr>
          <p:cNvPr id="6" name="Shape 4"/>
          <p:cNvSpPr/>
          <p:nvPr/>
        </p:nvSpPr>
        <p:spPr>
          <a:xfrm>
            <a:off x="381305" y="1524305"/>
            <a:ext cx="190195" cy="190195"/>
          </a:xfrm>
          <a:prstGeom prst="ellipse">
            <a:avLst/>
          </a:prstGeom>
          <a:solidFill>
            <a:srgbClr val="C53030"/>
          </a:solidFill>
          <a:ln/>
        </p:spPr>
      </p:sp>
      <p:sp>
        <p:nvSpPr>
          <p:cNvPr id="7" name="Shape 5"/>
          <p:cNvSpPr/>
          <p:nvPr/>
        </p:nvSpPr>
        <p:spPr>
          <a:xfrm>
            <a:off x="381305" y="1904695"/>
            <a:ext cx="190195" cy="190195"/>
          </a:xfrm>
          <a:prstGeom prst="ellipse">
            <a:avLst/>
          </a:prstGeom>
          <a:solidFill>
            <a:srgbClr val="C53030"/>
          </a:solidFill>
          <a:ln/>
        </p:spPr>
      </p:sp>
      <p:sp>
        <p:nvSpPr>
          <p:cNvPr id="8" name="Shape 6"/>
          <p:cNvSpPr/>
          <p:nvPr/>
        </p:nvSpPr>
        <p:spPr>
          <a:xfrm>
            <a:off x="1067105" y="1380744"/>
            <a:ext cx="10820095" cy="19202"/>
          </a:xfrm>
          <a:prstGeom prst="rect">
            <a:avLst/>
          </a:prstGeom>
          <a:solidFill>
            <a:srgbClr val="E2E8F0"/>
          </a:solidFill>
          <a:ln/>
        </p:spPr>
      </p:sp>
      <p:pic>
        <p:nvPicPr>
          <p:cNvPr id="9" name="Image 0" descr="preencoded.png"/>
          <p:cNvPicPr>
            <a:picLocks noChangeAspect="1"/>
          </p:cNvPicPr>
          <p:nvPr/>
        </p:nvPicPr>
        <p:blipFill>
          <a:blip r:embed="rId3"/>
          <a:srcRect/>
          <a:stretch/>
        </p:blipFill>
        <p:spPr>
          <a:xfrm>
            <a:off x="1067105" y="390449"/>
            <a:ext cx="381305" cy="381305"/>
          </a:xfrm>
          <a:prstGeom prst="rect">
            <a:avLst/>
          </a:prstGeom>
        </p:spPr>
      </p:pic>
      <p:sp>
        <p:nvSpPr>
          <p:cNvPr id="10" name="Text 7"/>
          <p:cNvSpPr txBox="1"/>
          <p:nvPr/>
        </p:nvSpPr>
        <p:spPr>
          <a:xfrm>
            <a:off x="1524305" y="352044"/>
            <a:ext cx="4467758" cy="467258"/>
          </a:xfrm>
          <a:prstGeom prst="rect">
            <a:avLst/>
          </a:prstGeom>
          <a:noFill/>
          <a:ln/>
        </p:spPr>
        <p:txBody>
          <a:bodyPr wrap="square" lIns="0" tIns="0" rIns="0" bIns="0" rtlCol="0" anchor="ctr"/>
          <a:lstStyle/>
          <a:p>
            <a:pPr marL="0" indent="0" algn="l">
              <a:buNone/>
            </a:pPr>
            <a:r>
              <a:rPr lang="en-US" sz="3000" b="1" dirty="0">
                <a:solidFill>
                  <a:srgbClr val="1E3A8A"/>
                </a:solidFill>
                <a:latin typeface="Montserrat" pitchFamily="34" charset="0"/>
                <a:ea typeface="Montserrat" pitchFamily="34" charset="-122"/>
                <a:cs typeface="Montserrat" pitchFamily="34" charset="-120"/>
              </a:rPr>
              <a:t>Financial Projections</a:t>
            </a:r>
            <a:endParaRPr lang="en-US" sz="3000" dirty="0"/>
          </a:p>
        </p:txBody>
      </p:sp>
      <p:sp>
        <p:nvSpPr>
          <p:cNvPr id="11" name="Text 8"/>
          <p:cNvSpPr txBox="1"/>
          <p:nvPr/>
        </p:nvSpPr>
        <p:spPr>
          <a:xfrm>
            <a:off x="1067105" y="972007"/>
            <a:ext cx="5118811" cy="219456"/>
          </a:xfrm>
          <a:prstGeom prst="rect">
            <a:avLst/>
          </a:prstGeom>
          <a:noFill/>
          <a:ln/>
        </p:spPr>
        <p:txBody>
          <a:bodyPr wrap="square" lIns="0" tIns="0" rIns="0" bIns="0" rtlCol="0" anchor="ctr"/>
          <a:lstStyle/>
          <a:p>
            <a:pPr marL="0" indent="0" algn="l">
              <a:buNone/>
            </a:pPr>
            <a:r>
              <a:rPr lang="en-US" sz="1400" dirty="0">
                <a:solidFill>
                  <a:srgbClr val="475569"/>
                </a:solidFill>
                <a:latin typeface="Roboto" pitchFamily="34" charset="0"/>
                <a:ea typeface="Roboto" pitchFamily="34" charset="-122"/>
                <a:cs typeface="Roboto" pitchFamily="34" charset="-120"/>
              </a:rPr>
              <a:t>Revenue growth, break-even analysis, and profitability metrics</a:t>
            </a:r>
            <a:endParaRPr lang="en-US" sz="1400" dirty="0"/>
          </a:p>
        </p:txBody>
      </p:sp>
      <p:sp>
        <p:nvSpPr>
          <p:cNvPr id="12" name="Shape 9"/>
          <p:cNvSpPr/>
          <p:nvPr/>
        </p:nvSpPr>
        <p:spPr>
          <a:xfrm>
            <a:off x="1067105" y="1702613"/>
            <a:ext cx="4209898" cy="1848002"/>
          </a:xfrm>
          <a:prstGeom prst="roundRect">
            <a:avLst>
              <a:gd name="adj" fmla="val 3061"/>
            </a:avLst>
          </a:prstGeom>
          <a:solidFill>
            <a:srgbClr val="FFFFFF">
              <a:alpha val="85000"/>
            </a:srgbClr>
          </a:solidFill>
          <a:ln/>
          <a:effectLst>
            <a:outerShdw blurRad="63500" dist="38100" dir="5400000" algn="bl" rotWithShape="0">
              <a:srgbClr val="000000">
                <a:alpha val="10000"/>
              </a:srgbClr>
            </a:outerShdw>
          </a:effectLst>
        </p:spPr>
      </p:sp>
      <p:pic>
        <p:nvPicPr>
          <p:cNvPr id="13" name="Image 1" descr="preencoded.png"/>
          <p:cNvPicPr>
            <a:picLocks noChangeAspect="1"/>
          </p:cNvPicPr>
          <p:nvPr/>
        </p:nvPicPr>
        <p:blipFill>
          <a:blip r:embed="rId4"/>
          <a:srcRect l="-1082" r="-1082"/>
          <a:stretch/>
        </p:blipFill>
        <p:spPr>
          <a:xfrm>
            <a:off x="1249985" y="1932127"/>
            <a:ext cx="161849" cy="181051"/>
          </a:xfrm>
          <a:prstGeom prst="rect">
            <a:avLst/>
          </a:prstGeom>
        </p:spPr>
      </p:pic>
      <p:sp>
        <p:nvSpPr>
          <p:cNvPr id="14" name="Shape 10"/>
          <p:cNvSpPr/>
          <p:nvPr/>
        </p:nvSpPr>
        <p:spPr>
          <a:xfrm>
            <a:off x="1067105" y="3697834"/>
            <a:ext cx="4209898" cy="1848002"/>
          </a:xfrm>
          <a:prstGeom prst="roundRect">
            <a:avLst>
              <a:gd name="adj" fmla="val 3061"/>
            </a:avLst>
          </a:prstGeom>
          <a:solidFill>
            <a:srgbClr val="FFFFFF">
              <a:alpha val="85000"/>
            </a:srgbClr>
          </a:solidFill>
          <a:ln/>
          <a:effectLst>
            <a:outerShdw blurRad="63500" dist="38100" dir="5400000" algn="bl" rotWithShape="0">
              <a:srgbClr val="000000">
                <a:alpha val="10000"/>
              </a:srgbClr>
            </a:outerShdw>
          </a:effectLst>
        </p:spPr>
      </p:sp>
      <p:sp>
        <p:nvSpPr>
          <p:cNvPr id="15" name="Shape 11"/>
          <p:cNvSpPr/>
          <p:nvPr/>
        </p:nvSpPr>
        <p:spPr>
          <a:xfrm>
            <a:off x="1067105" y="5692140"/>
            <a:ext cx="4209898" cy="1848002"/>
          </a:xfrm>
          <a:prstGeom prst="roundRect">
            <a:avLst>
              <a:gd name="adj" fmla="val 3061"/>
            </a:avLst>
          </a:prstGeom>
          <a:solidFill>
            <a:srgbClr val="FFFFFF">
              <a:alpha val="85000"/>
            </a:srgbClr>
          </a:solidFill>
          <a:ln/>
          <a:effectLst>
            <a:outerShdw blurRad="63500" dist="38100" dir="5400000" algn="bl" rotWithShape="0">
              <a:srgbClr val="000000">
                <a:alpha val="10000"/>
              </a:srgbClr>
            </a:outerShdw>
          </a:effectLst>
        </p:spPr>
      </p:sp>
      <p:sp>
        <p:nvSpPr>
          <p:cNvPr id="16" name="Text 12"/>
          <p:cNvSpPr txBox="1"/>
          <p:nvPr/>
        </p:nvSpPr>
        <p:spPr>
          <a:xfrm>
            <a:off x="1487729" y="1885493"/>
            <a:ext cx="671170" cy="277063"/>
          </a:xfrm>
          <a:prstGeom prst="rect">
            <a:avLst/>
          </a:prstGeom>
          <a:noFill/>
          <a:ln/>
        </p:spPr>
        <p:txBody>
          <a:bodyPr wrap="square" lIns="0" tIns="0" rIns="0" bIns="0" rtlCol="0" anchor="ctr"/>
          <a:lstStyle/>
          <a:p>
            <a:pPr marL="0" indent="0" algn="l">
              <a:buNone/>
            </a:pPr>
            <a:r>
              <a:rPr lang="en-US" sz="1400" b="1" dirty="0">
                <a:solidFill>
                  <a:srgbClr val="1E3A8A"/>
                </a:solidFill>
                <a:latin typeface="Montserrat" pitchFamily="34" charset="0"/>
                <a:ea typeface="Montserrat" pitchFamily="34" charset="-122"/>
                <a:cs typeface="Montserrat" pitchFamily="34" charset="-120"/>
              </a:rPr>
              <a:t>Year 1</a:t>
            </a:r>
            <a:endParaRPr lang="en-US" sz="1400" dirty="0"/>
          </a:p>
        </p:txBody>
      </p:sp>
      <p:sp>
        <p:nvSpPr>
          <p:cNvPr id="17" name="Text 13"/>
          <p:cNvSpPr txBox="1"/>
          <p:nvPr/>
        </p:nvSpPr>
        <p:spPr>
          <a:xfrm>
            <a:off x="1487729" y="3880714"/>
            <a:ext cx="708660" cy="277063"/>
          </a:xfrm>
          <a:prstGeom prst="rect">
            <a:avLst/>
          </a:prstGeom>
          <a:noFill/>
          <a:ln/>
        </p:spPr>
        <p:txBody>
          <a:bodyPr wrap="square" lIns="0" tIns="0" rIns="0" bIns="0" rtlCol="0" anchor="ctr"/>
          <a:lstStyle/>
          <a:p>
            <a:pPr marL="0" indent="0" algn="l">
              <a:buNone/>
            </a:pPr>
            <a:r>
              <a:rPr lang="en-US" sz="1400" b="1" dirty="0">
                <a:solidFill>
                  <a:srgbClr val="1E3A8A"/>
                </a:solidFill>
                <a:latin typeface="Montserrat" pitchFamily="34" charset="0"/>
                <a:ea typeface="Montserrat" pitchFamily="34" charset="-122"/>
                <a:cs typeface="Montserrat" pitchFamily="34" charset="-120"/>
              </a:rPr>
              <a:t>Year 2</a:t>
            </a:r>
            <a:endParaRPr lang="en-US" sz="1400" dirty="0"/>
          </a:p>
        </p:txBody>
      </p:sp>
      <p:sp>
        <p:nvSpPr>
          <p:cNvPr id="18" name="Text 14"/>
          <p:cNvSpPr txBox="1"/>
          <p:nvPr/>
        </p:nvSpPr>
        <p:spPr>
          <a:xfrm>
            <a:off x="1487729" y="5875020"/>
            <a:ext cx="708660" cy="277063"/>
          </a:xfrm>
          <a:prstGeom prst="rect">
            <a:avLst/>
          </a:prstGeom>
          <a:noFill/>
          <a:ln/>
        </p:spPr>
        <p:txBody>
          <a:bodyPr wrap="square" lIns="0" tIns="0" rIns="0" bIns="0" rtlCol="0" anchor="ctr"/>
          <a:lstStyle/>
          <a:p>
            <a:pPr marL="0" indent="0" algn="l">
              <a:buNone/>
            </a:pPr>
            <a:r>
              <a:rPr lang="en-US" sz="1400" b="1" dirty="0">
                <a:solidFill>
                  <a:srgbClr val="1E3A8A"/>
                </a:solidFill>
                <a:latin typeface="Montserrat" pitchFamily="34" charset="0"/>
                <a:ea typeface="Montserrat" pitchFamily="34" charset="-122"/>
                <a:cs typeface="Montserrat" pitchFamily="34" charset="-120"/>
              </a:rPr>
              <a:t>Year 3</a:t>
            </a:r>
            <a:endParaRPr lang="en-US" sz="1400" dirty="0"/>
          </a:p>
        </p:txBody>
      </p:sp>
      <p:sp>
        <p:nvSpPr>
          <p:cNvPr id="19" name="Text 15"/>
          <p:cNvSpPr txBox="1"/>
          <p:nvPr/>
        </p:nvSpPr>
        <p:spPr>
          <a:xfrm>
            <a:off x="1249985" y="2264969"/>
            <a:ext cx="2745943" cy="295351"/>
          </a:xfrm>
          <a:prstGeom prst="rect">
            <a:avLst/>
          </a:prstGeom>
          <a:noFill/>
          <a:ln/>
        </p:spPr>
        <p:txBody>
          <a:bodyPr wrap="square" lIns="0" tIns="0" rIns="0" bIns="0" rtlCol="0" anchor="ctr"/>
          <a:lstStyle/>
          <a:p>
            <a:pPr marL="0" indent="0" algn="l">
              <a:buNone/>
            </a:pPr>
            <a:r>
              <a:rPr lang="en-US" sz="1900" b="1" dirty="0">
                <a:solidFill>
                  <a:srgbClr val="C53030"/>
                </a:solidFill>
                <a:latin typeface="Montserrat" pitchFamily="34" charset="0"/>
                <a:ea typeface="Montserrat" pitchFamily="34" charset="-122"/>
                <a:cs typeface="Montserrat" pitchFamily="34" charset="-120"/>
              </a:rPr>
              <a:t>250 clinics, Rp 13,5M</a:t>
            </a:r>
            <a:endParaRPr lang="en-US" sz="1900" dirty="0"/>
          </a:p>
        </p:txBody>
      </p:sp>
      <p:sp>
        <p:nvSpPr>
          <p:cNvPr id="20" name="Text 16"/>
          <p:cNvSpPr txBox="1"/>
          <p:nvPr/>
        </p:nvSpPr>
        <p:spPr>
          <a:xfrm>
            <a:off x="1249985" y="4259275"/>
            <a:ext cx="2764231" cy="295351"/>
          </a:xfrm>
          <a:prstGeom prst="rect">
            <a:avLst/>
          </a:prstGeom>
          <a:noFill/>
          <a:ln/>
        </p:spPr>
        <p:txBody>
          <a:bodyPr wrap="square" lIns="0" tIns="0" rIns="0" bIns="0" rtlCol="0" anchor="ctr"/>
          <a:lstStyle/>
          <a:p>
            <a:pPr marL="0" indent="0" algn="l">
              <a:buNone/>
            </a:pPr>
            <a:r>
              <a:rPr lang="en-US" sz="1900" b="1" dirty="0">
                <a:solidFill>
                  <a:srgbClr val="C53030"/>
                </a:solidFill>
                <a:latin typeface="Montserrat" pitchFamily="34" charset="0"/>
                <a:ea typeface="Montserrat" pitchFamily="34" charset="-122"/>
                <a:cs typeface="Montserrat" pitchFamily="34" charset="-120"/>
              </a:rPr>
              <a:t>1,500 clinics, Rp 23M</a:t>
            </a:r>
            <a:endParaRPr lang="en-US" sz="1900" dirty="0"/>
          </a:p>
        </p:txBody>
      </p:sp>
      <p:sp>
        <p:nvSpPr>
          <p:cNvPr id="21" name="Text 17"/>
          <p:cNvSpPr txBox="1"/>
          <p:nvPr/>
        </p:nvSpPr>
        <p:spPr>
          <a:xfrm>
            <a:off x="1249985" y="6254496"/>
            <a:ext cx="2830982" cy="295351"/>
          </a:xfrm>
          <a:prstGeom prst="rect">
            <a:avLst/>
          </a:prstGeom>
          <a:noFill/>
          <a:ln/>
        </p:spPr>
        <p:txBody>
          <a:bodyPr wrap="square" lIns="0" tIns="0" rIns="0" bIns="0" rtlCol="0" anchor="ctr"/>
          <a:lstStyle/>
          <a:p>
            <a:pPr marL="0" indent="0" algn="l">
              <a:buNone/>
            </a:pPr>
            <a:r>
              <a:rPr lang="en-US" sz="1900" b="1" dirty="0">
                <a:solidFill>
                  <a:srgbClr val="C53030"/>
                </a:solidFill>
                <a:latin typeface="Montserrat" pitchFamily="34" charset="0"/>
                <a:ea typeface="Montserrat" pitchFamily="34" charset="-122"/>
                <a:cs typeface="Montserrat" pitchFamily="34" charset="-120"/>
              </a:rPr>
              <a:t>3,000 clinics, Rp 35M</a:t>
            </a:r>
            <a:endParaRPr lang="en-US" sz="1900" dirty="0"/>
          </a:p>
        </p:txBody>
      </p:sp>
      <p:sp>
        <p:nvSpPr>
          <p:cNvPr id="22" name="Text 18"/>
          <p:cNvSpPr txBox="1"/>
          <p:nvPr/>
        </p:nvSpPr>
        <p:spPr>
          <a:xfrm>
            <a:off x="1440180" y="2687422"/>
            <a:ext cx="1671523"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20,000 users onboarded</a:t>
            </a:r>
            <a:endParaRPr lang="en-US" sz="1100" dirty="0"/>
          </a:p>
        </p:txBody>
      </p:sp>
      <p:sp>
        <p:nvSpPr>
          <p:cNvPr id="23" name="Text 19"/>
          <p:cNvSpPr txBox="1"/>
          <p:nvPr/>
        </p:nvSpPr>
        <p:spPr>
          <a:xfrm>
            <a:off x="1440180" y="2928823"/>
            <a:ext cx="1575511"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Initial API partnerships</a:t>
            </a:r>
            <a:endParaRPr lang="en-US" sz="1100" dirty="0"/>
          </a:p>
        </p:txBody>
      </p:sp>
      <p:sp>
        <p:nvSpPr>
          <p:cNvPr id="24" name="Text 20"/>
          <p:cNvSpPr txBox="1"/>
          <p:nvPr/>
        </p:nvSpPr>
        <p:spPr>
          <a:xfrm>
            <a:off x="1440180" y="3169310"/>
            <a:ext cx="1756562"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Focus on user acquisition</a:t>
            </a:r>
            <a:endParaRPr lang="en-US" sz="1100" dirty="0"/>
          </a:p>
        </p:txBody>
      </p:sp>
      <p:pic>
        <p:nvPicPr>
          <p:cNvPr id="25" name="Image 2" descr="preencoded.png"/>
          <p:cNvPicPr>
            <a:picLocks noChangeAspect="1"/>
          </p:cNvPicPr>
          <p:nvPr/>
        </p:nvPicPr>
        <p:blipFill>
          <a:blip r:embed="rId4"/>
          <a:srcRect l="-1082" r="-1082"/>
          <a:stretch/>
        </p:blipFill>
        <p:spPr>
          <a:xfrm>
            <a:off x="1249985" y="3927348"/>
            <a:ext cx="161849" cy="181051"/>
          </a:xfrm>
          <a:prstGeom prst="rect">
            <a:avLst/>
          </a:prstGeom>
        </p:spPr>
      </p:pic>
      <p:sp>
        <p:nvSpPr>
          <p:cNvPr id="26" name="Text 21"/>
          <p:cNvSpPr txBox="1"/>
          <p:nvPr/>
        </p:nvSpPr>
        <p:spPr>
          <a:xfrm>
            <a:off x="1440180" y="4682642"/>
            <a:ext cx="1442923"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130,000 active users</a:t>
            </a:r>
            <a:endParaRPr lang="en-US" sz="1100" dirty="0"/>
          </a:p>
        </p:txBody>
      </p:sp>
      <p:sp>
        <p:nvSpPr>
          <p:cNvPr id="27" name="Text 22"/>
          <p:cNvSpPr txBox="1"/>
          <p:nvPr/>
        </p:nvSpPr>
        <p:spPr>
          <a:xfrm>
            <a:off x="1440180" y="4923130"/>
            <a:ext cx="2099462"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Expanded hospital integrations</a:t>
            </a:r>
            <a:endParaRPr lang="en-US" sz="1100" dirty="0"/>
          </a:p>
        </p:txBody>
      </p:sp>
      <p:sp>
        <p:nvSpPr>
          <p:cNvPr id="28" name="Text 23"/>
          <p:cNvSpPr txBox="1"/>
          <p:nvPr/>
        </p:nvSpPr>
        <p:spPr>
          <a:xfrm>
            <a:off x="1440180" y="5164531"/>
            <a:ext cx="2232965"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Break-even achieved in Month 18</a:t>
            </a:r>
            <a:endParaRPr lang="en-US" sz="1100" dirty="0"/>
          </a:p>
        </p:txBody>
      </p:sp>
      <p:pic>
        <p:nvPicPr>
          <p:cNvPr id="29" name="Image 3" descr="preencoded.png"/>
          <p:cNvPicPr>
            <a:picLocks noChangeAspect="1"/>
          </p:cNvPicPr>
          <p:nvPr/>
        </p:nvPicPr>
        <p:blipFill>
          <a:blip r:embed="rId4"/>
          <a:srcRect l="-1082" r="-1082"/>
          <a:stretch/>
        </p:blipFill>
        <p:spPr>
          <a:xfrm>
            <a:off x="1249985" y="5921654"/>
            <a:ext cx="161849" cy="181051"/>
          </a:xfrm>
          <a:prstGeom prst="rect">
            <a:avLst/>
          </a:prstGeom>
        </p:spPr>
      </p:pic>
      <p:sp>
        <p:nvSpPr>
          <p:cNvPr id="30" name="Text 24"/>
          <p:cNvSpPr txBox="1"/>
          <p:nvPr/>
        </p:nvSpPr>
        <p:spPr>
          <a:xfrm>
            <a:off x="1440180" y="6676949"/>
            <a:ext cx="1766621"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500,000 users nationwide</a:t>
            </a:r>
            <a:endParaRPr lang="en-US" sz="1100" dirty="0"/>
          </a:p>
        </p:txBody>
      </p:sp>
      <p:sp>
        <p:nvSpPr>
          <p:cNvPr id="31" name="Text 25"/>
          <p:cNvSpPr txBox="1"/>
          <p:nvPr/>
        </p:nvSpPr>
        <p:spPr>
          <a:xfrm>
            <a:off x="1440180" y="6918350"/>
            <a:ext cx="2080260"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National deployment complete</a:t>
            </a:r>
            <a:endParaRPr lang="en-US" sz="1100" dirty="0"/>
          </a:p>
        </p:txBody>
      </p:sp>
      <p:sp>
        <p:nvSpPr>
          <p:cNvPr id="32" name="Text 26"/>
          <p:cNvSpPr txBox="1"/>
          <p:nvPr/>
        </p:nvSpPr>
        <p:spPr>
          <a:xfrm>
            <a:off x="1440180" y="7158838"/>
            <a:ext cx="1804111"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Sustainable profit margins</a:t>
            </a:r>
            <a:endParaRPr lang="en-US" sz="1100" dirty="0"/>
          </a:p>
        </p:txBody>
      </p:sp>
      <p:sp>
        <p:nvSpPr>
          <p:cNvPr id="33" name="Shape 27"/>
          <p:cNvSpPr/>
          <p:nvPr/>
        </p:nvSpPr>
        <p:spPr>
          <a:xfrm>
            <a:off x="5577840" y="2561234"/>
            <a:ext cx="6314846" cy="3238805"/>
          </a:xfrm>
          <a:prstGeom prst="roundRect">
            <a:avLst>
              <a:gd name="adj" fmla="val 996"/>
            </a:avLst>
          </a:prstGeom>
          <a:solidFill>
            <a:srgbClr val="FFFFFF">
              <a:alpha val="85000"/>
            </a:srgbClr>
          </a:solidFill>
          <a:ln/>
          <a:effectLst>
            <a:outerShdw blurRad="63500" dist="38100" dir="5400000" algn="bl" rotWithShape="0">
              <a:srgbClr val="000000">
                <a:alpha val="10000"/>
              </a:srgbClr>
            </a:outerShdw>
          </a:effectLst>
        </p:spPr>
      </p:sp>
      <p:pic>
        <p:nvPicPr>
          <p:cNvPr id="34" name="Image 4" descr="preencoded.png"/>
          <p:cNvPicPr>
            <a:picLocks noChangeAspect="1"/>
          </p:cNvPicPr>
          <p:nvPr/>
        </p:nvPicPr>
        <p:blipFill>
          <a:blip r:embed="rId5"/>
          <a:srcRect t="-4" b="-4"/>
          <a:stretch/>
        </p:blipFill>
        <p:spPr>
          <a:xfrm>
            <a:off x="5806440" y="2789834"/>
            <a:ext cx="5848502" cy="2781605"/>
          </a:xfrm>
          <a:prstGeom prst="rect">
            <a:avLst/>
          </a:prstGeom>
        </p:spPr>
      </p:pic>
      <p:sp>
        <p:nvSpPr>
          <p:cNvPr id="35" name="Shape 28"/>
          <p:cNvSpPr/>
          <p:nvPr/>
        </p:nvSpPr>
        <p:spPr>
          <a:xfrm>
            <a:off x="6834226" y="5952744"/>
            <a:ext cx="3800246" cy="724205"/>
          </a:xfrm>
          <a:prstGeom prst="roundRect">
            <a:avLst>
              <a:gd name="adj" fmla="val 19936"/>
            </a:avLst>
          </a:prstGeom>
          <a:solidFill>
            <a:srgbClr val="FFFFFF">
              <a:alpha val="85000"/>
            </a:srgbClr>
          </a:solidFill>
          <a:ln/>
          <a:effectLst>
            <a:outerShdw blurRad="63500" dist="38100" dir="5400000" algn="bl" rotWithShape="0">
              <a:srgbClr val="000000">
                <a:alpha val="10000"/>
              </a:srgbClr>
            </a:outerShdw>
          </a:effectLst>
        </p:spPr>
      </p:sp>
      <p:sp>
        <p:nvSpPr>
          <p:cNvPr id="36" name="Text 29"/>
          <p:cNvSpPr txBox="1"/>
          <p:nvPr/>
        </p:nvSpPr>
        <p:spPr>
          <a:xfrm>
            <a:off x="6956755" y="6093562"/>
            <a:ext cx="889711" cy="228600"/>
          </a:xfrm>
          <a:prstGeom prst="rect">
            <a:avLst/>
          </a:prstGeom>
          <a:noFill/>
          <a:ln/>
        </p:spPr>
        <p:txBody>
          <a:bodyPr wrap="square" lIns="0" tIns="0" rIns="0" bIns="0" rtlCol="0" anchor="ctr"/>
          <a:lstStyle/>
          <a:p>
            <a:pPr marL="0" indent="0" algn="ctr">
              <a:buNone/>
            </a:pPr>
            <a:r>
              <a:rPr lang="en-US" sz="1400" b="1" dirty="0">
                <a:solidFill>
                  <a:srgbClr val="1E3A8A"/>
                </a:solidFill>
                <a:latin typeface="Montserrat" pitchFamily="34" charset="0"/>
                <a:ea typeface="Montserrat" pitchFamily="34" charset="-122"/>
                <a:cs typeface="Montserrat" pitchFamily="34" charset="-120"/>
              </a:rPr>
              <a:t>Month 1</a:t>
            </a:r>
            <a:endParaRPr lang="en-US" sz="1400" dirty="0"/>
          </a:p>
        </p:txBody>
      </p:sp>
      <p:sp>
        <p:nvSpPr>
          <p:cNvPr id="37" name="Text 30"/>
          <p:cNvSpPr txBox="1"/>
          <p:nvPr/>
        </p:nvSpPr>
        <p:spPr>
          <a:xfrm>
            <a:off x="7706563" y="6093562"/>
            <a:ext cx="1014070" cy="228600"/>
          </a:xfrm>
          <a:prstGeom prst="rect">
            <a:avLst/>
          </a:prstGeom>
          <a:noFill/>
          <a:ln/>
        </p:spPr>
        <p:txBody>
          <a:bodyPr wrap="square" lIns="0" tIns="0" rIns="0" bIns="0" rtlCol="0" anchor="ctr"/>
          <a:lstStyle/>
          <a:p>
            <a:pPr marL="0" indent="0" algn="ctr">
              <a:buNone/>
            </a:pPr>
            <a:r>
              <a:rPr lang="en-US" sz="1400" b="1" dirty="0">
                <a:solidFill>
                  <a:srgbClr val="1E3A8A"/>
                </a:solidFill>
                <a:latin typeface="Montserrat" pitchFamily="34" charset="0"/>
                <a:ea typeface="Montserrat" pitchFamily="34" charset="-122"/>
                <a:cs typeface="Montserrat" pitchFamily="34" charset="-120"/>
              </a:rPr>
              <a:t>Month 18</a:t>
            </a:r>
            <a:endParaRPr lang="en-US" sz="1400" dirty="0"/>
          </a:p>
        </p:txBody>
      </p:sp>
      <p:sp>
        <p:nvSpPr>
          <p:cNvPr id="38" name="Text 31"/>
          <p:cNvSpPr txBox="1"/>
          <p:nvPr/>
        </p:nvSpPr>
        <p:spPr>
          <a:xfrm>
            <a:off x="8577072" y="6093562"/>
            <a:ext cx="1052474" cy="228600"/>
          </a:xfrm>
          <a:prstGeom prst="rect">
            <a:avLst/>
          </a:prstGeom>
          <a:noFill/>
          <a:ln/>
        </p:spPr>
        <p:txBody>
          <a:bodyPr wrap="square" lIns="0" tIns="0" rIns="0" bIns="0" rtlCol="0" anchor="ctr"/>
          <a:lstStyle/>
          <a:p>
            <a:pPr marL="0" indent="0" algn="ctr">
              <a:buNone/>
            </a:pPr>
            <a:r>
              <a:rPr lang="en-US" sz="1400" b="1" dirty="0">
                <a:solidFill>
                  <a:srgbClr val="1E3A8A"/>
                </a:solidFill>
                <a:latin typeface="Montserrat" pitchFamily="34" charset="0"/>
                <a:ea typeface="Montserrat" pitchFamily="34" charset="-122"/>
                <a:cs typeface="Montserrat" pitchFamily="34" charset="-120"/>
              </a:rPr>
              <a:t>Month 24</a:t>
            </a:r>
            <a:endParaRPr lang="en-US" sz="1400" dirty="0"/>
          </a:p>
        </p:txBody>
      </p:sp>
      <p:sp>
        <p:nvSpPr>
          <p:cNvPr id="39" name="Text 32"/>
          <p:cNvSpPr txBox="1"/>
          <p:nvPr/>
        </p:nvSpPr>
        <p:spPr>
          <a:xfrm>
            <a:off x="9546336" y="6093562"/>
            <a:ext cx="1042416" cy="228600"/>
          </a:xfrm>
          <a:prstGeom prst="rect">
            <a:avLst/>
          </a:prstGeom>
          <a:noFill/>
          <a:ln/>
        </p:spPr>
        <p:txBody>
          <a:bodyPr wrap="square" lIns="0" tIns="0" rIns="0" bIns="0" rtlCol="0" anchor="ctr"/>
          <a:lstStyle/>
          <a:p>
            <a:pPr marL="0" indent="0" algn="ctr">
              <a:buNone/>
            </a:pPr>
            <a:r>
              <a:rPr lang="en-US" sz="1400" b="1" dirty="0">
                <a:solidFill>
                  <a:srgbClr val="1E3A8A"/>
                </a:solidFill>
                <a:latin typeface="Montserrat" pitchFamily="34" charset="0"/>
                <a:ea typeface="Montserrat" pitchFamily="34" charset="-122"/>
                <a:cs typeface="Montserrat" pitchFamily="34" charset="-120"/>
              </a:rPr>
              <a:t>Month 36</a:t>
            </a:r>
            <a:endParaRPr lang="en-US" sz="1400" dirty="0"/>
          </a:p>
        </p:txBody>
      </p:sp>
      <p:sp>
        <p:nvSpPr>
          <p:cNvPr id="40" name="Text 33"/>
          <p:cNvSpPr txBox="1"/>
          <p:nvPr/>
        </p:nvSpPr>
        <p:spPr>
          <a:xfrm>
            <a:off x="7107631" y="6367882"/>
            <a:ext cx="551383" cy="162763"/>
          </a:xfrm>
          <a:prstGeom prst="rect">
            <a:avLst/>
          </a:prstGeom>
          <a:noFill/>
          <a:ln/>
        </p:spPr>
        <p:txBody>
          <a:bodyPr wrap="square" lIns="0" tIns="0" rIns="0" bIns="0" rtlCol="0" anchor="ctr"/>
          <a:lstStyle/>
          <a:p>
            <a:pPr marL="0" indent="0" algn="ctr">
              <a:buNone/>
            </a:pPr>
            <a:r>
              <a:rPr lang="en-US" sz="1000" dirty="0">
                <a:solidFill>
                  <a:srgbClr val="475569"/>
                </a:solidFill>
                <a:latin typeface="Roboto" pitchFamily="34" charset="0"/>
                <a:ea typeface="Roboto" pitchFamily="34" charset="-122"/>
                <a:cs typeface="Roboto" pitchFamily="34" charset="-120"/>
              </a:rPr>
              <a:t>Launch</a:t>
            </a:r>
            <a:endParaRPr lang="en-US" sz="1000" dirty="0"/>
          </a:p>
        </p:txBody>
      </p:sp>
      <p:sp>
        <p:nvSpPr>
          <p:cNvPr id="41" name="Text 34"/>
          <p:cNvSpPr txBox="1"/>
          <p:nvPr/>
        </p:nvSpPr>
        <p:spPr>
          <a:xfrm>
            <a:off x="7803490" y="6367882"/>
            <a:ext cx="779983" cy="162763"/>
          </a:xfrm>
          <a:prstGeom prst="rect">
            <a:avLst/>
          </a:prstGeom>
          <a:noFill/>
          <a:ln/>
        </p:spPr>
        <p:txBody>
          <a:bodyPr wrap="square" lIns="0" tIns="0" rIns="0" bIns="0" rtlCol="0" anchor="ctr"/>
          <a:lstStyle/>
          <a:p>
            <a:pPr marL="0" indent="0" algn="ctr">
              <a:buNone/>
            </a:pPr>
            <a:r>
              <a:rPr lang="en-US" sz="1000" dirty="0">
                <a:solidFill>
                  <a:srgbClr val="475569"/>
                </a:solidFill>
                <a:latin typeface="Roboto" pitchFamily="34" charset="0"/>
                <a:ea typeface="Roboto" pitchFamily="34" charset="-122"/>
                <a:cs typeface="Roboto" pitchFamily="34" charset="-120"/>
              </a:rPr>
              <a:t>Break-Even</a:t>
            </a:r>
            <a:endParaRPr lang="en-US" sz="1000" dirty="0"/>
          </a:p>
        </p:txBody>
      </p:sp>
      <p:sp>
        <p:nvSpPr>
          <p:cNvPr id="42" name="Text 35"/>
          <p:cNvSpPr txBox="1"/>
          <p:nvPr/>
        </p:nvSpPr>
        <p:spPr>
          <a:xfrm>
            <a:off x="8738006" y="6367882"/>
            <a:ext cx="694030" cy="162763"/>
          </a:xfrm>
          <a:prstGeom prst="rect">
            <a:avLst/>
          </a:prstGeom>
          <a:noFill/>
          <a:ln/>
        </p:spPr>
        <p:txBody>
          <a:bodyPr wrap="square" lIns="0" tIns="0" rIns="0" bIns="0" rtlCol="0" anchor="ctr"/>
          <a:lstStyle/>
          <a:p>
            <a:pPr marL="0" indent="0" algn="ctr">
              <a:buNone/>
            </a:pPr>
            <a:r>
              <a:rPr lang="en-US" sz="1000" dirty="0">
                <a:solidFill>
                  <a:srgbClr val="475569"/>
                </a:solidFill>
                <a:latin typeface="Roboto" pitchFamily="34" charset="0"/>
                <a:ea typeface="Roboto" pitchFamily="34" charset="-122"/>
                <a:cs typeface="Roboto" pitchFamily="34" charset="-120"/>
              </a:rPr>
              <a:t>Profitable</a:t>
            </a:r>
            <a:endParaRPr lang="en-US" sz="1000" dirty="0"/>
          </a:p>
        </p:txBody>
      </p:sp>
      <p:sp>
        <p:nvSpPr>
          <p:cNvPr id="43" name="Text 36"/>
          <p:cNvSpPr txBox="1"/>
          <p:nvPr/>
        </p:nvSpPr>
        <p:spPr>
          <a:xfrm>
            <a:off x="9486900" y="6367882"/>
            <a:ext cx="1132027" cy="162763"/>
          </a:xfrm>
          <a:prstGeom prst="rect">
            <a:avLst/>
          </a:prstGeom>
          <a:noFill/>
          <a:ln/>
        </p:spPr>
        <p:txBody>
          <a:bodyPr wrap="square" lIns="0" tIns="0" rIns="0" bIns="0" rtlCol="0" anchor="ctr"/>
          <a:lstStyle/>
          <a:p>
            <a:pPr marL="0" indent="0" algn="ctr">
              <a:buNone/>
            </a:pPr>
            <a:r>
              <a:rPr lang="en-US" sz="1000" dirty="0">
                <a:solidFill>
                  <a:srgbClr val="475569"/>
                </a:solidFill>
                <a:latin typeface="Roboto" pitchFamily="34" charset="0"/>
                <a:ea typeface="Roboto" pitchFamily="34" charset="-122"/>
                <a:cs typeface="Roboto" pitchFamily="34" charset="-120"/>
              </a:rPr>
              <a:t>Rp 35M Revenue</a:t>
            </a:r>
            <a:endParaRPr lang="en-US" sz="1000" dirty="0"/>
          </a:p>
        </p:txBody>
      </p:sp>
      <p:sp>
        <p:nvSpPr>
          <p:cNvPr id="44" name="Text 37"/>
          <p:cNvSpPr txBox="1"/>
          <p:nvPr/>
        </p:nvSpPr>
        <p:spPr>
          <a:xfrm>
            <a:off x="5348326" y="7706563"/>
            <a:ext cx="6635801" cy="143561"/>
          </a:xfrm>
          <a:prstGeom prst="rect">
            <a:avLst/>
          </a:prstGeom>
          <a:noFill/>
          <a:ln/>
        </p:spPr>
        <p:txBody>
          <a:bodyPr wrap="square" lIns="0" tIns="0" rIns="0" bIns="0" rtlCol="0" anchor="ctr"/>
          <a:lstStyle/>
          <a:p>
            <a:pPr marL="0" indent="0" algn="r">
              <a:buNone/>
            </a:pPr>
            <a:r>
              <a:rPr lang="en-US" sz="900" dirty="0">
                <a:solidFill>
                  <a:srgbClr val="64748B"/>
                </a:solidFill>
                <a:latin typeface="Roboto" pitchFamily="34" charset="0"/>
                <a:ea typeface="Roboto" pitchFamily="34" charset="-122"/>
                <a:cs typeface="Roboto" pitchFamily="34" charset="-120"/>
              </a:rPr>
              <a:t>Based on market analysis of 500+ clinics and conservative adoption rates • AI Konsultan Cardiovascular Indonesia • 2025</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Shape 0"/>
          <p:cNvSpPr/>
          <p:nvPr/>
        </p:nvSpPr>
        <p:spPr>
          <a:xfrm>
            <a:off x="0" y="0"/>
            <a:ext cx="12191695" cy="8906256"/>
          </a:xfrm>
          <a:prstGeom prst="rect">
            <a:avLst/>
          </a:prstGeom>
          <a:solidFill>
            <a:srgbClr val="F8FAFC"/>
          </a:solidFill>
          <a:ln/>
        </p:spPr>
      </p:sp>
      <p:sp>
        <p:nvSpPr>
          <p:cNvPr id="3" name="Shape 1"/>
          <p:cNvSpPr/>
          <p:nvPr/>
        </p:nvSpPr>
        <p:spPr>
          <a:xfrm>
            <a:off x="0" y="0"/>
            <a:ext cx="12191695" cy="8906256"/>
          </a:xfrm>
          <a:prstGeom prst="rect">
            <a:avLst/>
          </a:prstGeom>
          <a:solidFill>
            <a:srgbClr val="F0F4F8"/>
          </a:solidFill>
          <a:ln/>
        </p:spPr>
      </p:sp>
      <p:sp>
        <p:nvSpPr>
          <p:cNvPr id="4" name="Shape 2"/>
          <p:cNvSpPr/>
          <p:nvPr/>
        </p:nvSpPr>
        <p:spPr>
          <a:xfrm>
            <a:off x="0" y="0"/>
            <a:ext cx="761695" cy="8906256"/>
          </a:xfrm>
          <a:prstGeom prst="rect">
            <a:avLst/>
          </a:prstGeom>
          <a:solidFill>
            <a:srgbClr val="1E3A8A"/>
          </a:solidFill>
          <a:ln/>
        </p:spPr>
      </p:sp>
      <p:sp>
        <p:nvSpPr>
          <p:cNvPr id="5" name="Shape 3"/>
          <p:cNvSpPr/>
          <p:nvPr/>
        </p:nvSpPr>
        <p:spPr>
          <a:xfrm>
            <a:off x="381305" y="1143000"/>
            <a:ext cx="190195" cy="190195"/>
          </a:xfrm>
          <a:prstGeom prst="ellipse">
            <a:avLst/>
          </a:prstGeom>
          <a:solidFill>
            <a:srgbClr val="C53030"/>
          </a:solidFill>
          <a:ln/>
        </p:spPr>
      </p:sp>
      <p:sp>
        <p:nvSpPr>
          <p:cNvPr id="6" name="Shape 4"/>
          <p:cNvSpPr/>
          <p:nvPr/>
        </p:nvSpPr>
        <p:spPr>
          <a:xfrm>
            <a:off x="381305" y="1524305"/>
            <a:ext cx="190195" cy="190195"/>
          </a:xfrm>
          <a:prstGeom prst="ellipse">
            <a:avLst/>
          </a:prstGeom>
          <a:solidFill>
            <a:srgbClr val="C53030"/>
          </a:solidFill>
          <a:ln/>
        </p:spPr>
      </p:sp>
      <p:sp>
        <p:nvSpPr>
          <p:cNvPr id="7" name="Shape 5"/>
          <p:cNvSpPr/>
          <p:nvPr/>
        </p:nvSpPr>
        <p:spPr>
          <a:xfrm>
            <a:off x="381305" y="1904695"/>
            <a:ext cx="190195" cy="190195"/>
          </a:xfrm>
          <a:prstGeom prst="ellipse">
            <a:avLst/>
          </a:prstGeom>
          <a:solidFill>
            <a:srgbClr val="C53030"/>
          </a:solidFill>
          <a:ln/>
        </p:spPr>
      </p:sp>
      <p:sp>
        <p:nvSpPr>
          <p:cNvPr id="8" name="Shape 6"/>
          <p:cNvSpPr/>
          <p:nvPr/>
        </p:nvSpPr>
        <p:spPr>
          <a:xfrm>
            <a:off x="1067105" y="1380744"/>
            <a:ext cx="10820095" cy="19202"/>
          </a:xfrm>
          <a:prstGeom prst="rect">
            <a:avLst/>
          </a:prstGeom>
          <a:solidFill>
            <a:srgbClr val="E2E8F0"/>
          </a:solidFill>
          <a:ln/>
        </p:spPr>
      </p:sp>
      <p:pic>
        <p:nvPicPr>
          <p:cNvPr id="9" name="Image 0" descr="preencoded.png"/>
          <p:cNvPicPr>
            <a:picLocks noChangeAspect="1"/>
          </p:cNvPicPr>
          <p:nvPr/>
        </p:nvPicPr>
        <p:blipFill>
          <a:blip r:embed="rId3"/>
          <a:srcRect/>
          <a:stretch/>
        </p:blipFill>
        <p:spPr>
          <a:xfrm>
            <a:off x="1067105" y="390449"/>
            <a:ext cx="381305" cy="381305"/>
          </a:xfrm>
          <a:prstGeom prst="rect">
            <a:avLst/>
          </a:prstGeom>
        </p:spPr>
      </p:pic>
      <p:sp>
        <p:nvSpPr>
          <p:cNvPr id="10" name="Text 7"/>
          <p:cNvSpPr txBox="1"/>
          <p:nvPr/>
        </p:nvSpPr>
        <p:spPr>
          <a:xfrm>
            <a:off x="1524305" y="352044"/>
            <a:ext cx="3286354" cy="467258"/>
          </a:xfrm>
          <a:prstGeom prst="rect">
            <a:avLst/>
          </a:prstGeom>
          <a:noFill/>
          <a:ln/>
        </p:spPr>
        <p:txBody>
          <a:bodyPr wrap="square" lIns="0" tIns="0" rIns="0" bIns="0" rtlCol="0" anchor="ctr"/>
          <a:lstStyle/>
          <a:p>
            <a:pPr marL="0" indent="0" algn="l">
              <a:buNone/>
            </a:pPr>
            <a:r>
              <a:rPr lang="en-US" sz="3000" b="1" dirty="0">
                <a:solidFill>
                  <a:srgbClr val="1E3A8A"/>
                </a:solidFill>
                <a:latin typeface="Montserrat" pitchFamily="34" charset="0"/>
                <a:ea typeface="Montserrat" pitchFamily="34" charset="-122"/>
                <a:cs typeface="Montserrat" pitchFamily="34" charset="-120"/>
              </a:rPr>
              <a:t>Impact Metrics</a:t>
            </a:r>
            <a:endParaRPr lang="en-US" sz="3000" dirty="0"/>
          </a:p>
        </p:txBody>
      </p:sp>
      <p:sp>
        <p:nvSpPr>
          <p:cNvPr id="11" name="Text 8"/>
          <p:cNvSpPr txBox="1"/>
          <p:nvPr/>
        </p:nvSpPr>
        <p:spPr>
          <a:xfrm>
            <a:off x="1067105" y="972007"/>
            <a:ext cx="5100523" cy="219456"/>
          </a:xfrm>
          <a:prstGeom prst="rect">
            <a:avLst/>
          </a:prstGeom>
          <a:noFill/>
          <a:ln/>
        </p:spPr>
        <p:txBody>
          <a:bodyPr wrap="square" lIns="0" tIns="0" rIns="0" bIns="0" rtlCol="0" anchor="ctr"/>
          <a:lstStyle/>
          <a:p>
            <a:pPr marL="0" indent="0" algn="l">
              <a:buNone/>
            </a:pPr>
            <a:r>
              <a:rPr lang="en-US" sz="1400" dirty="0">
                <a:solidFill>
                  <a:srgbClr val="475569"/>
                </a:solidFill>
                <a:latin typeface="Roboto" pitchFamily="34" charset="0"/>
                <a:ea typeface="Roboto" pitchFamily="34" charset="-122"/>
                <a:cs typeface="Roboto" pitchFamily="34" charset="-120"/>
              </a:rPr>
              <a:t>Measurable outcomes and healthcare system transformation</a:t>
            </a:r>
            <a:endParaRPr lang="en-US" sz="1400" dirty="0"/>
          </a:p>
        </p:txBody>
      </p:sp>
      <p:sp>
        <p:nvSpPr>
          <p:cNvPr id="12" name="Shape 9"/>
          <p:cNvSpPr/>
          <p:nvPr/>
        </p:nvSpPr>
        <p:spPr>
          <a:xfrm>
            <a:off x="1067105" y="1702613"/>
            <a:ext cx="5257800" cy="1638605"/>
          </a:xfrm>
          <a:prstGeom prst="roundRect">
            <a:avLst>
              <a:gd name="adj" fmla="val 3893"/>
            </a:avLst>
          </a:prstGeom>
          <a:solidFill>
            <a:srgbClr val="FFFFFF">
              <a:alpha val="85000"/>
            </a:srgbClr>
          </a:solidFill>
          <a:ln/>
          <a:effectLst>
            <a:outerShdw blurRad="63500" dist="38100" dir="5400000" algn="bl" rotWithShape="0">
              <a:srgbClr val="000000">
                <a:alpha val="10000"/>
              </a:srgbClr>
            </a:outerShdw>
          </a:effectLst>
        </p:spPr>
      </p:sp>
      <p:sp>
        <p:nvSpPr>
          <p:cNvPr id="13" name="Shape 10"/>
          <p:cNvSpPr/>
          <p:nvPr/>
        </p:nvSpPr>
        <p:spPr>
          <a:xfrm>
            <a:off x="1067105" y="3486607"/>
            <a:ext cx="5257800" cy="1638605"/>
          </a:xfrm>
          <a:prstGeom prst="roundRect">
            <a:avLst>
              <a:gd name="adj" fmla="val 3893"/>
            </a:avLst>
          </a:prstGeom>
          <a:solidFill>
            <a:srgbClr val="FFFFFF">
              <a:alpha val="85000"/>
            </a:srgbClr>
          </a:solidFill>
          <a:ln/>
          <a:effectLst>
            <a:outerShdw blurRad="63500" dist="38100" dir="5400000" algn="bl" rotWithShape="0">
              <a:srgbClr val="000000">
                <a:alpha val="10000"/>
              </a:srgbClr>
            </a:outerShdw>
          </a:effectLst>
        </p:spPr>
      </p:sp>
      <p:sp>
        <p:nvSpPr>
          <p:cNvPr id="14" name="Shape 11"/>
          <p:cNvSpPr/>
          <p:nvPr/>
        </p:nvSpPr>
        <p:spPr>
          <a:xfrm>
            <a:off x="1067105" y="5269687"/>
            <a:ext cx="5257800" cy="1419149"/>
          </a:xfrm>
          <a:prstGeom prst="roundRect">
            <a:avLst>
              <a:gd name="adj" fmla="val 5189"/>
            </a:avLst>
          </a:prstGeom>
          <a:solidFill>
            <a:srgbClr val="FFFFFF">
              <a:alpha val="85000"/>
            </a:srgbClr>
          </a:solidFill>
          <a:ln/>
          <a:effectLst>
            <a:outerShdw blurRad="63500" dist="38100" dir="5400000" algn="bl" rotWithShape="0">
              <a:srgbClr val="000000">
                <a:alpha val="10000"/>
              </a:srgbClr>
            </a:outerShdw>
          </a:effectLst>
        </p:spPr>
      </p:sp>
      <p:sp>
        <p:nvSpPr>
          <p:cNvPr id="15" name="Shape 12"/>
          <p:cNvSpPr/>
          <p:nvPr/>
        </p:nvSpPr>
        <p:spPr>
          <a:xfrm>
            <a:off x="1067105" y="6839712"/>
            <a:ext cx="5257800" cy="1419149"/>
          </a:xfrm>
          <a:prstGeom prst="roundRect">
            <a:avLst>
              <a:gd name="adj" fmla="val 5189"/>
            </a:avLst>
          </a:prstGeom>
          <a:solidFill>
            <a:srgbClr val="FFFFFF">
              <a:alpha val="85000"/>
            </a:srgbClr>
          </a:solidFill>
          <a:ln/>
          <a:effectLst>
            <a:outerShdw blurRad="63500" dist="38100" dir="5400000" algn="bl" rotWithShape="0">
              <a:srgbClr val="000000">
                <a:alpha val="10000"/>
              </a:srgbClr>
            </a:outerShdw>
          </a:effectLst>
        </p:spPr>
      </p:sp>
      <p:sp>
        <p:nvSpPr>
          <p:cNvPr id="16" name="Text 13"/>
          <p:cNvSpPr txBox="1"/>
          <p:nvPr/>
        </p:nvSpPr>
        <p:spPr>
          <a:xfrm>
            <a:off x="1295705" y="1969618"/>
            <a:ext cx="2339950" cy="333756"/>
          </a:xfrm>
          <a:prstGeom prst="rect">
            <a:avLst/>
          </a:prstGeom>
          <a:noFill/>
          <a:ln/>
        </p:spPr>
        <p:txBody>
          <a:bodyPr wrap="square" lIns="0" tIns="0" rIns="0" bIns="0" rtlCol="0" anchor="ctr"/>
          <a:lstStyle/>
          <a:p>
            <a:pPr marL="0" indent="0" algn="l">
              <a:buNone/>
            </a:pPr>
            <a:r>
              <a:rPr lang="en-US" sz="2100" b="1" dirty="0">
                <a:solidFill>
                  <a:srgbClr val="C53030"/>
                </a:solidFill>
                <a:latin typeface="Montserrat" pitchFamily="34" charset="0"/>
                <a:ea typeface="Montserrat" pitchFamily="34" charset="-122"/>
                <a:cs typeface="Montserrat" pitchFamily="34" charset="-120"/>
              </a:rPr>
              <a:t>500,000+ Lives</a:t>
            </a:r>
            <a:endParaRPr lang="en-US" sz="2100" dirty="0"/>
          </a:p>
        </p:txBody>
      </p:sp>
      <p:sp>
        <p:nvSpPr>
          <p:cNvPr id="17" name="Text 14"/>
          <p:cNvSpPr txBox="1"/>
          <p:nvPr/>
        </p:nvSpPr>
        <p:spPr>
          <a:xfrm>
            <a:off x="1295705" y="3752698"/>
            <a:ext cx="2282342" cy="333756"/>
          </a:xfrm>
          <a:prstGeom prst="rect">
            <a:avLst/>
          </a:prstGeom>
          <a:noFill/>
          <a:ln/>
        </p:spPr>
        <p:txBody>
          <a:bodyPr wrap="square" lIns="0" tIns="0" rIns="0" bIns="0" rtlCol="0" anchor="ctr"/>
          <a:lstStyle/>
          <a:p>
            <a:pPr marL="0" indent="0" algn="l">
              <a:buNone/>
            </a:pPr>
            <a:r>
              <a:rPr lang="en-US" sz="2100" b="1" dirty="0">
                <a:solidFill>
                  <a:srgbClr val="C53030"/>
                </a:solidFill>
                <a:latin typeface="Montserrat" pitchFamily="34" charset="0"/>
                <a:ea typeface="Montserrat" pitchFamily="34" charset="-122"/>
                <a:cs typeface="Montserrat" pitchFamily="34" charset="-120"/>
              </a:rPr>
              <a:t>15% Reduction</a:t>
            </a:r>
            <a:endParaRPr lang="en-US" sz="2100" dirty="0"/>
          </a:p>
        </p:txBody>
      </p:sp>
      <p:sp>
        <p:nvSpPr>
          <p:cNvPr id="18" name="Text 15"/>
          <p:cNvSpPr txBox="1"/>
          <p:nvPr/>
        </p:nvSpPr>
        <p:spPr>
          <a:xfrm>
            <a:off x="1295705" y="5536692"/>
            <a:ext cx="2197303" cy="333756"/>
          </a:xfrm>
          <a:prstGeom prst="rect">
            <a:avLst/>
          </a:prstGeom>
          <a:noFill/>
          <a:ln/>
        </p:spPr>
        <p:txBody>
          <a:bodyPr wrap="square" lIns="0" tIns="0" rIns="0" bIns="0" rtlCol="0" anchor="ctr"/>
          <a:lstStyle/>
          <a:p>
            <a:pPr marL="0" indent="0" algn="l">
              <a:buNone/>
            </a:pPr>
            <a:r>
              <a:rPr lang="en-US" sz="2100" b="1" dirty="0">
                <a:solidFill>
                  <a:srgbClr val="C53030"/>
                </a:solidFill>
                <a:latin typeface="Montserrat" pitchFamily="34" charset="0"/>
                <a:ea typeface="Montserrat" pitchFamily="34" charset="-122"/>
                <a:cs typeface="Montserrat" pitchFamily="34" charset="-120"/>
              </a:rPr>
              <a:t>Rp 10+ Trillion</a:t>
            </a:r>
            <a:endParaRPr lang="en-US" sz="2100" dirty="0"/>
          </a:p>
        </p:txBody>
      </p:sp>
      <p:sp>
        <p:nvSpPr>
          <p:cNvPr id="19" name="Text 16"/>
          <p:cNvSpPr txBox="1"/>
          <p:nvPr/>
        </p:nvSpPr>
        <p:spPr>
          <a:xfrm>
            <a:off x="1295705" y="7105802"/>
            <a:ext cx="2311603" cy="333756"/>
          </a:xfrm>
          <a:prstGeom prst="rect">
            <a:avLst/>
          </a:prstGeom>
          <a:noFill/>
          <a:ln/>
        </p:spPr>
        <p:txBody>
          <a:bodyPr wrap="square" lIns="0" tIns="0" rIns="0" bIns="0" rtlCol="0" anchor="ctr"/>
          <a:lstStyle/>
          <a:p>
            <a:pPr marL="0" indent="0" algn="l">
              <a:buNone/>
            </a:pPr>
            <a:r>
              <a:rPr lang="en-US" sz="2100" b="1" dirty="0">
                <a:solidFill>
                  <a:srgbClr val="C53030"/>
                </a:solidFill>
                <a:latin typeface="Montserrat" pitchFamily="34" charset="0"/>
                <a:ea typeface="Montserrat" pitchFamily="34" charset="-122"/>
                <a:cs typeface="Montserrat" pitchFamily="34" charset="-120"/>
              </a:rPr>
              <a:t>10,000+ Clinics</a:t>
            </a:r>
            <a:endParaRPr lang="en-US" sz="2100" dirty="0"/>
          </a:p>
        </p:txBody>
      </p:sp>
      <p:sp>
        <p:nvSpPr>
          <p:cNvPr id="20" name="Text 17"/>
          <p:cNvSpPr txBox="1"/>
          <p:nvPr/>
        </p:nvSpPr>
        <p:spPr>
          <a:xfrm>
            <a:off x="1295705" y="2428646"/>
            <a:ext cx="1228954"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Direct impact on</a:t>
            </a:r>
            <a:endParaRPr lang="en-US" sz="1200" dirty="0"/>
          </a:p>
        </p:txBody>
      </p:sp>
      <p:sp>
        <p:nvSpPr>
          <p:cNvPr id="21" name="Text 18"/>
          <p:cNvSpPr txBox="1"/>
          <p:nvPr/>
        </p:nvSpPr>
        <p:spPr>
          <a:xfrm>
            <a:off x="1295705" y="2428646"/>
            <a:ext cx="4657954" cy="400507"/>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within the first 3 years of implementation</a:t>
            </a:r>
            <a:endParaRPr lang="en-US" sz="1200" dirty="0"/>
          </a:p>
        </p:txBody>
      </p:sp>
      <p:sp>
        <p:nvSpPr>
          <p:cNvPr id="22" name="Text 19"/>
          <p:cNvSpPr txBox="1"/>
          <p:nvPr/>
        </p:nvSpPr>
        <p:spPr>
          <a:xfrm>
            <a:off x="1295705" y="4211726"/>
            <a:ext cx="4506163" cy="400507"/>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through early detection and timely intervention</a:t>
            </a:r>
            <a:endParaRPr lang="en-US" sz="1200" dirty="0"/>
          </a:p>
        </p:txBody>
      </p:sp>
      <p:sp>
        <p:nvSpPr>
          <p:cNvPr id="23" name="Text 20"/>
          <p:cNvSpPr txBox="1"/>
          <p:nvPr/>
        </p:nvSpPr>
        <p:spPr>
          <a:xfrm>
            <a:off x="2939796" y="5995721"/>
            <a:ext cx="2886761"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through prevention and early intervention</a:t>
            </a:r>
            <a:endParaRPr lang="en-US" sz="1200" dirty="0"/>
          </a:p>
        </p:txBody>
      </p:sp>
      <p:sp>
        <p:nvSpPr>
          <p:cNvPr id="24" name="Text 21"/>
          <p:cNvSpPr txBox="1"/>
          <p:nvPr/>
        </p:nvSpPr>
        <p:spPr>
          <a:xfrm>
            <a:off x="2715768" y="7564831"/>
            <a:ext cx="2610612"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for nationwide healthcare integration</a:t>
            </a:r>
            <a:endParaRPr lang="en-US" sz="1200" dirty="0"/>
          </a:p>
        </p:txBody>
      </p:sp>
      <p:sp>
        <p:nvSpPr>
          <p:cNvPr id="25" name="Text 22"/>
          <p:cNvSpPr txBox="1"/>
          <p:nvPr/>
        </p:nvSpPr>
        <p:spPr>
          <a:xfrm>
            <a:off x="2408530" y="2428646"/>
            <a:ext cx="1877263"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half a million Indonesians</a:t>
            </a:r>
            <a:endParaRPr lang="en-US" sz="1200" dirty="0"/>
          </a:p>
        </p:txBody>
      </p:sp>
      <p:sp>
        <p:nvSpPr>
          <p:cNvPr id="26" name="Text 23"/>
          <p:cNvSpPr txBox="1"/>
          <p:nvPr/>
        </p:nvSpPr>
        <p:spPr>
          <a:xfrm>
            <a:off x="1295705" y="4211726"/>
            <a:ext cx="2210105"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CVD mortality reduction target</a:t>
            </a:r>
            <a:endParaRPr lang="en-US" sz="1200" dirty="0"/>
          </a:p>
        </p:txBody>
      </p:sp>
      <p:sp>
        <p:nvSpPr>
          <p:cNvPr id="27" name="Text 24"/>
          <p:cNvSpPr txBox="1"/>
          <p:nvPr/>
        </p:nvSpPr>
        <p:spPr>
          <a:xfrm>
            <a:off x="1295705" y="5995721"/>
            <a:ext cx="1762963"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Healthcare cost savings</a:t>
            </a:r>
            <a:endParaRPr lang="en-US" sz="1200" dirty="0"/>
          </a:p>
        </p:txBody>
      </p:sp>
      <p:sp>
        <p:nvSpPr>
          <p:cNvPr id="28" name="Text 25"/>
          <p:cNvSpPr txBox="1"/>
          <p:nvPr/>
        </p:nvSpPr>
        <p:spPr>
          <a:xfrm>
            <a:off x="1295705" y="7564831"/>
            <a:ext cx="1543507"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API-ready scalability</a:t>
            </a:r>
            <a:endParaRPr lang="en-US" sz="1200" dirty="0"/>
          </a:p>
        </p:txBody>
      </p:sp>
      <p:sp>
        <p:nvSpPr>
          <p:cNvPr id="29" name="Text 26"/>
          <p:cNvSpPr txBox="1"/>
          <p:nvPr/>
        </p:nvSpPr>
        <p:spPr>
          <a:xfrm>
            <a:off x="1295705" y="2941625"/>
            <a:ext cx="3653942" cy="143561"/>
          </a:xfrm>
          <a:prstGeom prst="rect">
            <a:avLst/>
          </a:prstGeom>
          <a:noFill/>
          <a:ln/>
        </p:spPr>
        <p:txBody>
          <a:bodyPr wrap="square" lIns="0" tIns="0" rIns="0" bIns="0" rtlCol="0" anchor="ctr"/>
          <a:lstStyle/>
          <a:p>
            <a:pPr marL="0" indent="0" algn="l">
              <a:buNone/>
            </a:pPr>
            <a:r>
              <a:rPr lang="en-US" sz="900" dirty="0">
                <a:solidFill>
                  <a:srgbClr val="64748B"/>
                </a:solidFill>
                <a:latin typeface="Roboto" pitchFamily="34" charset="0"/>
                <a:ea typeface="Roboto" pitchFamily="34" charset="-122"/>
                <a:cs typeface="Roboto" pitchFamily="34" charset="-120"/>
              </a:rPr>
              <a:t>Based on cardiovascular patient distribution across target regions</a:t>
            </a:r>
            <a:endParaRPr lang="en-US" sz="900" dirty="0"/>
          </a:p>
        </p:txBody>
      </p:sp>
      <p:sp>
        <p:nvSpPr>
          <p:cNvPr id="30" name="Text 27"/>
          <p:cNvSpPr txBox="1"/>
          <p:nvPr/>
        </p:nvSpPr>
        <p:spPr>
          <a:xfrm>
            <a:off x="1295705" y="4724705"/>
            <a:ext cx="3349447" cy="143561"/>
          </a:xfrm>
          <a:prstGeom prst="rect">
            <a:avLst/>
          </a:prstGeom>
          <a:noFill/>
          <a:ln/>
        </p:spPr>
        <p:txBody>
          <a:bodyPr wrap="square" lIns="0" tIns="0" rIns="0" bIns="0" rtlCol="0" anchor="ctr"/>
          <a:lstStyle/>
          <a:p>
            <a:pPr marL="0" indent="0" algn="l">
              <a:buNone/>
            </a:pPr>
            <a:r>
              <a:rPr lang="en-US" sz="900" dirty="0">
                <a:solidFill>
                  <a:srgbClr val="64748B"/>
                </a:solidFill>
                <a:latin typeface="Roboto" pitchFamily="34" charset="0"/>
                <a:ea typeface="Roboto" pitchFamily="34" charset="-122"/>
                <a:cs typeface="Roboto" pitchFamily="34" charset="-120"/>
              </a:rPr>
              <a:t>Aligned with World Health Organization CVD reduction goals</a:t>
            </a:r>
            <a:endParaRPr lang="en-US" sz="900" dirty="0"/>
          </a:p>
        </p:txBody>
      </p:sp>
      <p:sp>
        <p:nvSpPr>
          <p:cNvPr id="31" name="Text 28"/>
          <p:cNvSpPr txBox="1"/>
          <p:nvPr/>
        </p:nvSpPr>
        <p:spPr>
          <a:xfrm>
            <a:off x="1295705" y="6294730"/>
            <a:ext cx="4302252" cy="143561"/>
          </a:xfrm>
          <a:prstGeom prst="rect">
            <a:avLst/>
          </a:prstGeom>
          <a:noFill/>
          <a:ln/>
        </p:spPr>
        <p:txBody>
          <a:bodyPr wrap="square" lIns="0" tIns="0" rIns="0" bIns="0" rtlCol="0" anchor="ctr"/>
          <a:lstStyle/>
          <a:p>
            <a:pPr marL="0" indent="0" algn="l">
              <a:buNone/>
            </a:pPr>
            <a:r>
              <a:rPr lang="en-US" sz="900" dirty="0">
                <a:solidFill>
                  <a:srgbClr val="64748B"/>
                </a:solidFill>
                <a:latin typeface="Roboto" pitchFamily="34" charset="0"/>
                <a:ea typeface="Roboto" pitchFamily="34" charset="-122"/>
                <a:cs typeface="Roboto" pitchFamily="34" charset="-120"/>
              </a:rPr>
              <a:t>Based on average cost of emergency cardiovascular care and hospitalizations</a:t>
            </a:r>
            <a:endParaRPr lang="en-US" sz="900" dirty="0"/>
          </a:p>
        </p:txBody>
      </p:sp>
      <p:sp>
        <p:nvSpPr>
          <p:cNvPr id="32" name="Text 29"/>
          <p:cNvSpPr txBox="1"/>
          <p:nvPr/>
        </p:nvSpPr>
        <p:spPr>
          <a:xfrm>
            <a:off x="1295705" y="7864754"/>
            <a:ext cx="4111142" cy="143561"/>
          </a:xfrm>
          <a:prstGeom prst="rect">
            <a:avLst/>
          </a:prstGeom>
          <a:noFill/>
          <a:ln/>
        </p:spPr>
        <p:txBody>
          <a:bodyPr wrap="square" lIns="0" tIns="0" rIns="0" bIns="0" rtlCol="0" anchor="ctr"/>
          <a:lstStyle/>
          <a:p>
            <a:pPr marL="0" indent="0" algn="l">
              <a:buNone/>
            </a:pPr>
            <a:r>
              <a:rPr lang="en-US" sz="900" dirty="0">
                <a:solidFill>
                  <a:srgbClr val="64748B"/>
                </a:solidFill>
                <a:latin typeface="Roboto" pitchFamily="34" charset="0"/>
                <a:ea typeface="Roboto" pitchFamily="34" charset="-122"/>
                <a:cs typeface="Roboto" pitchFamily="34" charset="-120"/>
              </a:rPr>
              <a:t>Compatible with SATUSEHAT and existing healthcare information systems</a:t>
            </a:r>
            <a:endParaRPr lang="en-US" sz="900" dirty="0"/>
          </a:p>
        </p:txBody>
      </p:sp>
      <p:sp>
        <p:nvSpPr>
          <p:cNvPr id="33" name="Shape 30"/>
          <p:cNvSpPr/>
          <p:nvPr/>
        </p:nvSpPr>
        <p:spPr>
          <a:xfrm>
            <a:off x="6629400" y="3075127"/>
            <a:ext cx="5257800" cy="3810305"/>
          </a:xfrm>
          <a:prstGeom prst="roundRect">
            <a:avLst>
              <a:gd name="adj" fmla="val 720"/>
            </a:avLst>
          </a:prstGeom>
          <a:solidFill>
            <a:srgbClr val="FFFFFF">
              <a:alpha val="85000"/>
            </a:srgbClr>
          </a:solidFill>
          <a:ln/>
          <a:effectLst>
            <a:outerShdw blurRad="63500" dist="38100" dir="5400000" algn="bl" rotWithShape="0">
              <a:srgbClr val="000000">
                <a:alpha val="10000"/>
              </a:srgbClr>
            </a:outerShdw>
          </a:effectLst>
        </p:spPr>
      </p:sp>
      <p:sp>
        <p:nvSpPr>
          <p:cNvPr id="34" name="Text 31"/>
          <p:cNvSpPr txBox="1"/>
          <p:nvPr/>
        </p:nvSpPr>
        <p:spPr>
          <a:xfrm>
            <a:off x="7838237" y="3322930"/>
            <a:ext cx="2985516" cy="228600"/>
          </a:xfrm>
          <a:prstGeom prst="rect">
            <a:avLst/>
          </a:prstGeom>
          <a:noFill/>
          <a:ln/>
        </p:spPr>
        <p:txBody>
          <a:bodyPr wrap="square" lIns="0" tIns="0" rIns="0" bIns="0" rtlCol="0" anchor="ctr"/>
          <a:lstStyle/>
          <a:p>
            <a:pPr marL="0" indent="0" algn="ctr">
              <a:buNone/>
            </a:pPr>
            <a:r>
              <a:rPr lang="en-US" sz="1400" b="1" dirty="0">
                <a:solidFill>
                  <a:srgbClr val="1E3A8A"/>
                </a:solidFill>
                <a:latin typeface="Montserrat" pitchFamily="34" charset="0"/>
                <a:ea typeface="Montserrat" pitchFamily="34" charset="-122"/>
                <a:cs typeface="Montserrat" pitchFamily="34" charset="-120"/>
              </a:rPr>
              <a:t>Projected Impact Over 3 Years</a:t>
            </a:r>
            <a:endParaRPr lang="en-US" sz="1400" dirty="0"/>
          </a:p>
        </p:txBody>
      </p:sp>
      <p:pic>
        <p:nvPicPr>
          <p:cNvPr id="35" name="Image 1" descr="preencoded.png"/>
          <p:cNvPicPr>
            <a:picLocks noChangeAspect="1"/>
          </p:cNvPicPr>
          <p:nvPr/>
        </p:nvPicPr>
        <p:blipFill>
          <a:blip r:embed="rId4"/>
          <a:srcRect/>
          <a:stretch/>
        </p:blipFill>
        <p:spPr>
          <a:xfrm>
            <a:off x="6858000" y="3729838"/>
            <a:ext cx="4800600" cy="2400300"/>
          </a:xfrm>
          <a:prstGeom prst="rect">
            <a:avLst/>
          </a:prstGeom>
        </p:spPr>
      </p:pic>
      <p:sp>
        <p:nvSpPr>
          <p:cNvPr id="36" name="Text 32"/>
          <p:cNvSpPr txBox="1"/>
          <p:nvPr/>
        </p:nvSpPr>
        <p:spPr>
          <a:xfrm>
            <a:off x="6903720" y="6309360"/>
            <a:ext cx="4807001" cy="333756"/>
          </a:xfrm>
          <a:prstGeom prst="rect">
            <a:avLst/>
          </a:prstGeom>
          <a:noFill/>
          <a:ln/>
        </p:spPr>
        <p:txBody>
          <a:bodyPr wrap="square" lIns="0" tIns="0" rIns="0" bIns="0" rtlCol="0" anchor="ctr"/>
          <a:lstStyle/>
          <a:p>
            <a:pPr marL="0" indent="0" algn="ctr">
              <a:buNone/>
            </a:pPr>
            <a:r>
              <a:rPr lang="en-US" sz="900" dirty="0">
                <a:solidFill>
                  <a:srgbClr val="64748B"/>
                </a:solidFill>
                <a:latin typeface="Roboto" pitchFamily="34" charset="0"/>
                <a:ea typeface="Roboto" pitchFamily="34" charset="-122"/>
                <a:cs typeface="Roboto" pitchFamily="34" charset="-120"/>
              </a:rPr>
              <a:t>Progressive increase in lives impacted and early detection rates across implementation phases</a:t>
            </a:r>
            <a:endParaRPr lang="en-US" sz="900" dirty="0"/>
          </a:p>
        </p:txBody>
      </p:sp>
      <p:sp>
        <p:nvSpPr>
          <p:cNvPr id="37" name="Text 33"/>
          <p:cNvSpPr txBox="1"/>
          <p:nvPr/>
        </p:nvSpPr>
        <p:spPr>
          <a:xfrm>
            <a:off x="4699102" y="8428025"/>
            <a:ext cx="7283196" cy="143561"/>
          </a:xfrm>
          <a:prstGeom prst="rect">
            <a:avLst/>
          </a:prstGeom>
          <a:noFill/>
          <a:ln/>
        </p:spPr>
        <p:txBody>
          <a:bodyPr wrap="square" lIns="0" tIns="0" rIns="0" bIns="0" rtlCol="0" anchor="ctr"/>
          <a:lstStyle/>
          <a:p>
            <a:pPr marL="0" indent="0" algn="r">
              <a:buNone/>
            </a:pPr>
            <a:r>
              <a:rPr lang="en-US" sz="900" dirty="0">
                <a:solidFill>
                  <a:srgbClr val="64748B"/>
                </a:solidFill>
                <a:latin typeface="Roboto" pitchFamily="34" charset="0"/>
                <a:ea typeface="Roboto" pitchFamily="34" charset="-122"/>
                <a:cs typeface="Roboto" pitchFamily="34" charset="-120"/>
              </a:rPr>
              <a:t>AI Konsultan Cardiovascular Indonesia • Impact projection based on validated clinical data • Indonesia Healthcare AI Hackathon 2025</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Shape 0"/>
          <p:cNvSpPr/>
          <p:nvPr/>
        </p:nvSpPr>
        <p:spPr>
          <a:xfrm>
            <a:off x="0" y="0"/>
            <a:ext cx="12191695" cy="7410298"/>
          </a:xfrm>
          <a:prstGeom prst="rect">
            <a:avLst/>
          </a:prstGeom>
          <a:solidFill>
            <a:srgbClr val="F8FAFC"/>
          </a:solidFill>
          <a:ln/>
        </p:spPr>
      </p:sp>
      <p:sp>
        <p:nvSpPr>
          <p:cNvPr id="3" name="Shape 1"/>
          <p:cNvSpPr/>
          <p:nvPr/>
        </p:nvSpPr>
        <p:spPr>
          <a:xfrm>
            <a:off x="0" y="0"/>
            <a:ext cx="12191695" cy="7410298"/>
          </a:xfrm>
          <a:prstGeom prst="rect">
            <a:avLst/>
          </a:prstGeom>
          <a:solidFill>
            <a:srgbClr val="F0F4F8"/>
          </a:solidFill>
          <a:ln/>
        </p:spPr>
      </p:sp>
      <p:sp>
        <p:nvSpPr>
          <p:cNvPr id="4" name="Shape 2"/>
          <p:cNvSpPr/>
          <p:nvPr/>
        </p:nvSpPr>
        <p:spPr>
          <a:xfrm>
            <a:off x="0" y="0"/>
            <a:ext cx="761695" cy="7410298"/>
          </a:xfrm>
          <a:prstGeom prst="rect">
            <a:avLst/>
          </a:prstGeom>
          <a:solidFill>
            <a:srgbClr val="1E3A8A"/>
          </a:solidFill>
          <a:ln/>
        </p:spPr>
      </p:sp>
      <p:sp>
        <p:nvSpPr>
          <p:cNvPr id="5" name="Shape 3"/>
          <p:cNvSpPr/>
          <p:nvPr/>
        </p:nvSpPr>
        <p:spPr>
          <a:xfrm>
            <a:off x="381305" y="1143000"/>
            <a:ext cx="190195" cy="190195"/>
          </a:xfrm>
          <a:prstGeom prst="ellipse">
            <a:avLst/>
          </a:prstGeom>
          <a:solidFill>
            <a:srgbClr val="C53030"/>
          </a:solidFill>
          <a:ln/>
        </p:spPr>
      </p:sp>
      <p:sp>
        <p:nvSpPr>
          <p:cNvPr id="6" name="Shape 4"/>
          <p:cNvSpPr/>
          <p:nvPr/>
        </p:nvSpPr>
        <p:spPr>
          <a:xfrm>
            <a:off x="381305" y="1524305"/>
            <a:ext cx="190195" cy="190195"/>
          </a:xfrm>
          <a:prstGeom prst="ellipse">
            <a:avLst/>
          </a:prstGeom>
          <a:solidFill>
            <a:srgbClr val="C53030"/>
          </a:solidFill>
          <a:ln/>
        </p:spPr>
      </p:sp>
      <p:sp>
        <p:nvSpPr>
          <p:cNvPr id="7" name="Shape 5"/>
          <p:cNvSpPr/>
          <p:nvPr/>
        </p:nvSpPr>
        <p:spPr>
          <a:xfrm>
            <a:off x="381305" y="1904695"/>
            <a:ext cx="190195" cy="190195"/>
          </a:xfrm>
          <a:prstGeom prst="ellipse">
            <a:avLst/>
          </a:prstGeom>
          <a:solidFill>
            <a:srgbClr val="C53030"/>
          </a:solidFill>
          <a:ln/>
        </p:spPr>
      </p:sp>
      <p:sp>
        <p:nvSpPr>
          <p:cNvPr id="8" name="Shape 6"/>
          <p:cNvSpPr/>
          <p:nvPr/>
        </p:nvSpPr>
        <p:spPr>
          <a:xfrm>
            <a:off x="1067105" y="1380744"/>
            <a:ext cx="10820095" cy="19202"/>
          </a:xfrm>
          <a:prstGeom prst="rect">
            <a:avLst/>
          </a:prstGeom>
          <a:solidFill>
            <a:srgbClr val="E2E8F0"/>
          </a:solidFill>
          <a:ln/>
        </p:spPr>
      </p:sp>
      <p:pic>
        <p:nvPicPr>
          <p:cNvPr id="9" name="Image 0" descr="preencoded.png"/>
          <p:cNvPicPr>
            <a:picLocks noChangeAspect="1"/>
          </p:cNvPicPr>
          <p:nvPr/>
        </p:nvPicPr>
        <p:blipFill>
          <a:blip r:embed="rId3"/>
          <a:srcRect/>
          <a:stretch/>
        </p:blipFill>
        <p:spPr>
          <a:xfrm>
            <a:off x="1067105" y="390449"/>
            <a:ext cx="381305" cy="381305"/>
          </a:xfrm>
          <a:prstGeom prst="rect">
            <a:avLst/>
          </a:prstGeom>
        </p:spPr>
      </p:pic>
      <p:sp>
        <p:nvSpPr>
          <p:cNvPr id="10" name="Text 7"/>
          <p:cNvSpPr txBox="1"/>
          <p:nvPr/>
        </p:nvSpPr>
        <p:spPr>
          <a:xfrm>
            <a:off x="1524305" y="352044"/>
            <a:ext cx="6201461" cy="467258"/>
          </a:xfrm>
          <a:prstGeom prst="rect">
            <a:avLst/>
          </a:prstGeom>
          <a:noFill/>
          <a:ln/>
        </p:spPr>
        <p:txBody>
          <a:bodyPr wrap="square" lIns="0" tIns="0" rIns="0" bIns="0" rtlCol="0" anchor="ctr"/>
          <a:lstStyle/>
          <a:p>
            <a:pPr marL="0" indent="0" algn="l">
              <a:buNone/>
            </a:pPr>
            <a:r>
              <a:rPr lang="en-US" sz="3000" b="1" dirty="0">
                <a:solidFill>
                  <a:srgbClr val="1E3A8A"/>
                </a:solidFill>
                <a:latin typeface="Montserrat" pitchFamily="34" charset="0"/>
                <a:ea typeface="Montserrat" pitchFamily="34" charset="-122"/>
                <a:cs typeface="Montserrat" pitchFamily="34" charset="-120"/>
              </a:rPr>
              <a:t>Risk Assessment &amp; Mitigation</a:t>
            </a:r>
            <a:endParaRPr lang="en-US" sz="3000" dirty="0"/>
          </a:p>
        </p:txBody>
      </p:sp>
      <p:sp>
        <p:nvSpPr>
          <p:cNvPr id="11" name="Text 8"/>
          <p:cNvSpPr txBox="1"/>
          <p:nvPr/>
        </p:nvSpPr>
        <p:spPr>
          <a:xfrm>
            <a:off x="1067105" y="972007"/>
            <a:ext cx="6804965" cy="219456"/>
          </a:xfrm>
          <a:prstGeom prst="rect">
            <a:avLst/>
          </a:prstGeom>
          <a:noFill/>
          <a:ln/>
        </p:spPr>
        <p:txBody>
          <a:bodyPr wrap="square" lIns="0" tIns="0" rIns="0" bIns="0" rtlCol="0" anchor="ctr"/>
          <a:lstStyle/>
          <a:p>
            <a:pPr marL="0" indent="0" algn="l">
              <a:buNone/>
            </a:pPr>
            <a:r>
              <a:rPr lang="en-US" sz="1400" dirty="0">
                <a:solidFill>
                  <a:srgbClr val="475569"/>
                </a:solidFill>
                <a:latin typeface="Roboto" pitchFamily="34" charset="0"/>
                <a:ea typeface="Roboto" pitchFamily="34" charset="-122"/>
                <a:cs typeface="Roboto" pitchFamily="34" charset="-120"/>
              </a:rPr>
              <a:t>Comprehensive strategy addressing clinical, technical, regulatory, and market risks</a:t>
            </a:r>
            <a:endParaRPr lang="en-US" sz="1400" dirty="0"/>
          </a:p>
        </p:txBody>
      </p:sp>
      <p:sp>
        <p:nvSpPr>
          <p:cNvPr id="12" name="Shape 9"/>
          <p:cNvSpPr/>
          <p:nvPr/>
        </p:nvSpPr>
        <p:spPr>
          <a:xfrm>
            <a:off x="1067105" y="1702613"/>
            <a:ext cx="5296205" cy="2523744"/>
          </a:xfrm>
          <a:prstGeom prst="roundRect">
            <a:avLst>
              <a:gd name="adj" fmla="val 1641"/>
            </a:avLst>
          </a:prstGeom>
          <a:solidFill>
            <a:srgbClr val="FFFFFF">
              <a:alpha val="85000"/>
            </a:srgbClr>
          </a:solidFill>
          <a:ln/>
          <a:effectLst>
            <a:outerShdw blurRad="63500" dist="38100" dir="5400000" algn="bl" rotWithShape="0">
              <a:srgbClr val="000000">
                <a:alpha val="10000"/>
              </a:srgbClr>
            </a:outerShdw>
          </a:effectLst>
        </p:spPr>
      </p:sp>
      <p:pic>
        <p:nvPicPr>
          <p:cNvPr id="13" name="Image 1" descr="preencoded.png"/>
          <p:cNvPicPr>
            <a:picLocks noChangeAspect="1"/>
          </p:cNvPicPr>
          <p:nvPr/>
        </p:nvPicPr>
        <p:blipFill>
          <a:blip r:embed="rId4"/>
          <a:srcRect/>
          <a:stretch/>
        </p:blipFill>
        <p:spPr>
          <a:xfrm>
            <a:off x="1295705" y="1955902"/>
            <a:ext cx="247802" cy="247802"/>
          </a:xfrm>
          <a:prstGeom prst="rect">
            <a:avLst/>
          </a:prstGeom>
        </p:spPr>
      </p:pic>
      <p:sp>
        <p:nvSpPr>
          <p:cNvPr id="14" name="Shape 10"/>
          <p:cNvSpPr/>
          <p:nvPr/>
        </p:nvSpPr>
        <p:spPr>
          <a:xfrm>
            <a:off x="6590995" y="1702613"/>
            <a:ext cx="5296205" cy="2523744"/>
          </a:xfrm>
          <a:prstGeom prst="roundRect">
            <a:avLst>
              <a:gd name="adj" fmla="val 1641"/>
            </a:avLst>
          </a:prstGeom>
          <a:solidFill>
            <a:srgbClr val="FFFFFF">
              <a:alpha val="85000"/>
            </a:srgbClr>
          </a:solidFill>
          <a:ln/>
          <a:effectLst>
            <a:outerShdw blurRad="63500" dist="38100" dir="5400000" algn="bl" rotWithShape="0">
              <a:srgbClr val="000000">
                <a:alpha val="10000"/>
              </a:srgbClr>
            </a:outerShdw>
          </a:effectLst>
        </p:spPr>
      </p:sp>
      <p:sp>
        <p:nvSpPr>
          <p:cNvPr id="15" name="Text 11"/>
          <p:cNvSpPr txBox="1"/>
          <p:nvPr/>
        </p:nvSpPr>
        <p:spPr>
          <a:xfrm>
            <a:off x="1657807" y="1931213"/>
            <a:ext cx="1378001" cy="305410"/>
          </a:xfrm>
          <a:prstGeom prst="rect">
            <a:avLst/>
          </a:prstGeom>
          <a:noFill/>
          <a:ln/>
        </p:spPr>
        <p:txBody>
          <a:bodyPr wrap="square" lIns="0" tIns="0" rIns="0" bIns="0" rtlCol="0" anchor="ctr"/>
          <a:lstStyle/>
          <a:p>
            <a:pPr marL="0" indent="0" algn="l">
              <a:buNone/>
            </a:pPr>
            <a:r>
              <a:rPr lang="en-US" sz="1500" b="1" dirty="0">
                <a:solidFill>
                  <a:srgbClr val="1E3A8A"/>
                </a:solidFill>
                <a:latin typeface="Montserrat" pitchFamily="34" charset="0"/>
                <a:ea typeface="Montserrat" pitchFamily="34" charset="-122"/>
                <a:cs typeface="Montserrat" pitchFamily="34" charset="-120"/>
              </a:rPr>
              <a:t>Clinical Risk</a:t>
            </a:r>
            <a:endParaRPr lang="en-US" sz="1500" dirty="0"/>
          </a:p>
        </p:txBody>
      </p:sp>
      <p:sp>
        <p:nvSpPr>
          <p:cNvPr id="16" name="Text 12"/>
          <p:cNvSpPr txBox="1"/>
          <p:nvPr/>
        </p:nvSpPr>
        <p:spPr>
          <a:xfrm>
            <a:off x="1295705" y="2400300"/>
            <a:ext cx="457200"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Risk:</a:t>
            </a:r>
            <a:endParaRPr lang="en-US" sz="1200" dirty="0"/>
          </a:p>
        </p:txBody>
      </p:sp>
      <p:sp>
        <p:nvSpPr>
          <p:cNvPr id="17" name="Text 13"/>
          <p:cNvSpPr txBox="1"/>
          <p:nvPr/>
        </p:nvSpPr>
        <p:spPr>
          <a:xfrm>
            <a:off x="1295705" y="2400300"/>
            <a:ext cx="4924958" cy="4096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False negatives in emergency cardiovascular situations could lead to delayed interventions and adverse outcomes.</a:t>
            </a:r>
            <a:endParaRPr lang="en-US" sz="1200" dirty="0"/>
          </a:p>
        </p:txBody>
      </p:sp>
      <p:pic>
        <p:nvPicPr>
          <p:cNvPr id="18" name="Image 2" descr="preencoded.png"/>
          <p:cNvPicPr>
            <a:picLocks noChangeAspect="1"/>
          </p:cNvPicPr>
          <p:nvPr/>
        </p:nvPicPr>
        <p:blipFill>
          <a:blip r:embed="rId5"/>
          <a:srcRect/>
          <a:stretch/>
        </p:blipFill>
        <p:spPr>
          <a:xfrm>
            <a:off x="1295705" y="2991002"/>
            <a:ext cx="152705" cy="152705"/>
          </a:xfrm>
          <a:prstGeom prst="rect">
            <a:avLst/>
          </a:prstGeom>
        </p:spPr>
      </p:pic>
      <p:sp>
        <p:nvSpPr>
          <p:cNvPr id="19" name="Text 14"/>
          <p:cNvSpPr txBox="1"/>
          <p:nvPr/>
        </p:nvSpPr>
        <p:spPr>
          <a:xfrm>
            <a:off x="1561795" y="2962656"/>
            <a:ext cx="4414723" cy="381305"/>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Triple-layer AI validation ensures emergency cases are flagged with zero false-negatives</a:t>
            </a:r>
            <a:endParaRPr lang="en-US" sz="1100" dirty="0"/>
          </a:p>
        </p:txBody>
      </p:sp>
      <p:pic>
        <p:nvPicPr>
          <p:cNvPr id="20" name="Image 3" descr="preencoded.png"/>
          <p:cNvPicPr>
            <a:picLocks noChangeAspect="1"/>
          </p:cNvPicPr>
          <p:nvPr/>
        </p:nvPicPr>
        <p:blipFill>
          <a:blip r:embed="rId5"/>
          <a:srcRect/>
          <a:stretch/>
        </p:blipFill>
        <p:spPr>
          <a:xfrm>
            <a:off x="1295705" y="3510382"/>
            <a:ext cx="152705" cy="152705"/>
          </a:xfrm>
          <a:prstGeom prst="rect">
            <a:avLst/>
          </a:prstGeom>
        </p:spPr>
      </p:pic>
      <p:sp>
        <p:nvSpPr>
          <p:cNvPr id="21" name="Text 15"/>
          <p:cNvSpPr txBox="1"/>
          <p:nvPr/>
        </p:nvSpPr>
        <p:spPr>
          <a:xfrm>
            <a:off x="6819595" y="2400300"/>
            <a:ext cx="4914900" cy="4096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Patient health data requires strict protection to ensure privacy and compliance with health information regulations.</a:t>
            </a:r>
            <a:endParaRPr lang="en-US" sz="1200" dirty="0"/>
          </a:p>
        </p:txBody>
      </p:sp>
      <p:sp>
        <p:nvSpPr>
          <p:cNvPr id="22" name="Text 16"/>
          <p:cNvSpPr txBox="1"/>
          <p:nvPr/>
        </p:nvSpPr>
        <p:spPr>
          <a:xfrm>
            <a:off x="1561795" y="3482035"/>
            <a:ext cx="4671670"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Clear emergency protocol with automatic alerts for high-risk symptoms</a:t>
            </a:r>
            <a:endParaRPr lang="en-US" sz="1100" dirty="0"/>
          </a:p>
        </p:txBody>
      </p:sp>
      <p:pic>
        <p:nvPicPr>
          <p:cNvPr id="23" name="Image 4" descr="preencoded.png"/>
          <p:cNvPicPr>
            <a:picLocks noChangeAspect="1"/>
          </p:cNvPicPr>
          <p:nvPr/>
        </p:nvPicPr>
        <p:blipFill>
          <a:blip r:embed="rId5"/>
          <a:srcRect/>
          <a:stretch/>
        </p:blipFill>
        <p:spPr>
          <a:xfrm>
            <a:off x="1295705" y="3827678"/>
            <a:ext cx="152705" cy="152705"/>
          </a:xfrm>
          <a:prstGeom prst="rect">
            <a:avLst/>
          </a:prstGeom>
        </p:spPr>
      </p:pic>
      <p:sp>
        <p:nvSpPr>
          <p:cNvPr id="24" name="Text 17"/>
          <p:cNvSpPr txBox="1"/>
          <p:nvPr/>
        </p:nvSpPr>
        <p:spPr>
          <a:xfrm>
            <a:off x="7144207" y="1931213"/>
            <a:ext cx="1434694" cy="305410"/>
          </a:xfrm>
          <a:prstGeom prst="rect">
            <a:avLst/>
          </a:prstGeom>
          <a:noFill/>
          <a:ln/>
        </p:spPr>
        <p:txBody>
          <a:bodyPr wrap="square" lIns="0" tIns="0" rIns="0" bIns="0" rtlCol="0" anchor="ctr"/>
          <a:lstStyle/>
          <a:p>
            <a:pPr marL="0" indent="0" algn="l">
              <a:buNone/>
            </a:pPr>
            <a:r>
              <a:rPr lang="en-US" sz="1500" b="1" dirty="0">
                <a:solidFill>
                  <a:srgbClr val="1E3A8A"/>
                </a:solidFill>
                <a:latin typeface="Montserrat" pitchFamily="34" charset="0"/>
                <a:ea typeface="Montserrat" pitchFamily="34" charset="-122"/>
                <a:cs typeface="Montserrat" pitchFamily="34" charset="-120"/>
              </a:rPr>
              <a:t>Data Privacy</a:t>
            </a:r>
            <a:endParaRPr lang="en-US" sz="1500" dirty="0"/>
          </a:p>
        </p:txBody>
      </p:sp>
      <p:sp>
        <p:nvSpPr>
          <p:cNvPr id="25" name="Text 18"/>
          <p:cNvSpPr txBox="1"/>
          <p:nvPr/>
        </p:nvSpPr>
        <p:spPr>
          <a:xfrm>
            <a:off x="1561795" y="3799332"/>
            <a:ext cx="4347972"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Regular clinical validation against AHA/ESC/Perki 2024 guidelines</a:t>
            </a:r>
            <a:endParaRPr lang="en-US" sz="1100" dirty="0"/>
          </a:p>
        </p:txBody>
      </p:sp>
      <p:pic>
        <p:nvPicPr>
          <p:cNvPr id="26" name="Image 5" descr="preencoded.png"/>
          <p:cNvPicPr>
            <a:picLocks noChangeAspect="1"/>
          </p:cNvPicPr>
          <p:nvPr/>
        </p:nvPicPr>
        <p:blipFill>
          <a:blip r:embed="rId6"/>
          <a:srcRect t="-1774" b="-1774"/>
          <a:stretch/>
        </p:blipFill>
        <p:spPr>
          <a:xfrm>
            <a:off x="6819595" y="1955902"/>
            <a:ext cx="209398" cy="247802"/>
          </a:xfrm>
          <a:prstGeom prst="rect">
            <a:avLst/>
          </a:prstGeom>
        </p:spPr>
      </p:pic>
      <p:sp>
        <p:nvSpPr>
          <p:cNvPr id="27" name="Text 19"/>
          <p:cNvSpPr txBox="1"/>
          <p:nvPr/>
        </p:nvSpPr>
        <p:spPr>
          <a:xfrm>
            <a:off x="6819595" y="2400300"/>
            <a:ext cx="457200"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Risk:</a:t>
            </a:r>
            <a:endParaRPr lang="en-US" sz="1200" dirty="0"/>
          </a:p>
        </p:txBody>
      </p:sp>
      <p:pic>
        <p:nvPicPr>
          <p:cNvPr id="28" name="Image 6" descr="preencoded.png"/>
          <p:cNvPicPr>
            <a:picLocks noChangeAspect="1"/>
          </p:cNvPicPr>
          <p:nvPr/>
        </p:nvPicPr>
        <p:blipFill>
          <a:blip r:embed="rId5"/>
          <a:srcRect/>
          <a:stretch/>
        </p:blipFill>
        <p:spPr>
          <a:xfrm>
            <a:off x="6819595" y="2991002"/>
            <a:ext cx="152705" cy="152705"/>
          </a:xfrm>
          <a:prstGeom prst="rect">
            <a:avLst/>
          </a:prstGeom>
        </p:spPr>
      </p:pic>
      <p:sp>
        <p:nvSpPr>
          <p:cNvPr id="29" name="Text 20"/>
          <p:cNvSpPr txBox="1"/>
          <p:nvPr/>
        </p:nvSpPr>
        <p:spPr>
          <a:xfrm>
            <a:off x="7086600" y="2962656"/>
            <a:ext cx="4576572" cy="381305"/>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On-premise/In-Indonesia server deployment compliant with local data sovereignty laws</a:t>
            </a:r>
            <a:endParaRPr lang="en-US" sz="1100" dirty="0"/>
          </a:p>
        </p:txBody>
      </p:sp>
      <p:pic>
        <p:nvPicPr>
          <p:cNvPr id="30" name="Image 7" descr="preencoded.png"/>
          <p:cNvPicPr>
            <a:picLocks noChangeAspect="1"/>
          </p:cNvPicPr>
          <p:nvPr/>
        </p:nvPicPr>
        <p:blipFill>
          <a:blip r:embed="rId5"/>
          <a:srcRect/>
          <a:stretch/>
        </p:blipFill>
        <p:spPr>
          <a:xfrm>
            <a:off x="6819595" y="3510382"/>
            <a:ext cx="152705" cy="152705"/>
          </a:xfrm>
          <a:prstGeom prst="rect">
            <a:avLst/>
          </a:prstGeom>
        </p:spPr>
      </p:pic>
      <p:sp>
        <p:nvSpPr>
          <p:cNvPr id="31" name="Text 21"/>
          <p:cNvSpPr txBox="1"/>
          <p:nvPr/>
        </p:nvSpPr>
        <p:spPr>
          <a:xfrm>
            <a:off x="7086600" y="3482035"/>
            <a:ext cx="3442716"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End-to-end encryption for all patient communication</a:t>
            </a:r>
            <a:endParaRPr lang="en-US" sz="1100" dirty="0"/>
          </a:p>
        </p:txBody>
      </p:sp>
      <p:pic>
        <p:nvPicPr>
          <p:cNvPr id="32" name="Image 8" descr="preencoded.png"/>
          <p:cNvPicPr>
            <a:picLocks noChangeAspect="1"/>
          </p:cNvPicPr>
          <p:nvPr/>
        </p:nvPicPr>
        <p:blipFill>
          <a:blip r:embed="rId5"/>
          <a:srcRect/>
          <a:stretch/>
        </p:blipFill>
        <p:spPr>
          <a:xfrm>
            <a:off x="6819595" y="3827678"/>
            <a:ext cx="152705" cy="152705"/>
          </a:xfrm>
          <a:prstGeom prst="rect">
            <a:avLst/>
          </a:prstGeom>
        </p:spPr>
      </p:pic>
      <p:sp>
        <p:nvSpPr>
          <p:cNvPr id="33" name="Shape 22"/>
          <p:cNvSpPr/>
          <p:nvPr/>
        </p:nvSpPr>
        <p:spPr>
          <a:xfrm>
            <a:off x="1067105" y="4449470"/>
            <a:ext cx="5296205" cy="2324405"/>
          </a:xfrm>
          <a:prstGeom prst="roundRect">
            <a:avLst>
              <a:gd name="adj" fmla="val 1935"/>
            </a:avLst>
          </a:prstGeom>
          <a:solidFill>
            <a:srgbClr val="FFFFFF">
              <a:alpha val="85000"/>
            </a:srgbClr>
          </a:solidFill>
          <a:ln/>
          <a:effectLst>
            <a:outerShdw blurRad="63500" dist="38100" dir="5400000" algn="bl" rotWithShape="0">
              <a:srgbClr val="000000">
                <a:alpha val="10000"/>
              </a:srgbClr>
            </a:outerShdw>
          </a:effectLst>
        </p:spPr>
      </p:sp>
      <p:sp>
        <p:nvSpPr>
          <p:cNvPr id="34" name="Shape 23"/>
          <p:cNvSpPr/>
          <p:nvPr/>
        </p:nvSpPr>
        <p:spPr>
          <a:xfrm>
            <a:off x="6590995" y="4449470"/>
            <a:ext cx="5296205" cy="2324405"/>
          </a:xfrm>
          <a:prstGeom prst="roundRect">
            <a:avLst>
              <a:gd name="adj" fmla="val 1935"/>
            </a:avLst>
          </a:prstGeom>
          <a:solidFill>
            <a:srgbClr val="FFFFFF">
              <a:alpha val="85000"/>
            </a:srgbClr>
          </a:solidFill>
          <a:ln/>
          <a:effectLst>
            <a:outerShdw blurRad="63500" dist="38100" dir="5400000" algn="bl" rotWithShape="0">
              <a:srgbClr val="000000">
                <a:alpha val="10000"/>
              </a:srgbClr>
            </a:outerShdw>
          </a:effectLst>
        </p:spPr>
      </p:sp>
      <p:sp>
        <p:nvSpPr>
          <p:cNvPr id="35" name="Text 24"/>
          <p:cNvSpPr txBox="1"/>
          <p:nvPr/>
        </p:nvSpPr>
        <p:spPr>
          <a:xfrm>
            <a:off x="1295705" y="5146243"/>
            <a:ext cx="4362602" cy="4096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Healthcare AI solutions require regulatory approval before widespread clinical deployment.</a:t>
            </a:r>
            <a:endParaRPr lang="en-US" sz="1200" dirty="0"/>
          </a:p>
        </p:txBody>
      </p:sp>
      <p:sp>
        <p:nvSpPr>
          <p:cNvPr id="36" name="Text 25"/>
          <p:cNvSpPr txBox="1"/>
          <p:nvPr/>
        </p:nvSpPr>
        <p:spPr>
          <a:xfrm>
            <a:off x="7086600" y="3799332"/>
            <a:ext cx="4557370"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Anonymized data pipeline for aggregated insights with opt-in consent</a:t>
            </a:r>
            <a:endParaRPr lang="en-US" sz="1100" dirty="0"/>
          </a:p>
        </p:txBody>
      </p:sp>
      <p:pic>
        <p:nvPicPr>
          <p:cNvPr id="37" name="Image 9" descr="preencoded.png"/>
          <p:cNvPicPr>
            <a:picLocks noChangeAspect="1"/>
          </p:cNvPicPr>
          <p:nvPr/>
        </p:nvPicPr>
        <p:blipFill>
          <a:blip r:embed="rId7"/>
          <a:srcRect/>
          <a:stretch/>
        </p:blipFill>
        <p:spPr>
          <a:xfrm>
            <a:off x="1295705" y="4702759"/>
            <a:ext cx="247802" cy="247802"/>
          </a:xfrm>
          <a:prstGeom prst="rect">
            <a:avLst/>
          </a:prstGeom>
        </p:spPr>
      </p:pic>
      <p:sp>
        <p:nvSpPr>
          <p:cNvPr id="38" name="Text 26"/>
          <p:cNvSpPr txBox="1"/>
          <p:nvPr/>
        </p:nvSpPr>
        <p:spPr>
          <a:xfrm>
            <a:off x="1657807" y="4678070"/>
            <a:ext cx="2549347" cy="305410"/>
          </a:xfrm>
          <a:prstGeom prst="rect">
            <a:avLst/>
          </a:prstGeom>
          <a:noFill/>
          <a:ln/>
        </p:spPr>
        <p:txBody>
          <a:bodyPr wrap="square" lIns="0" tIns="0" rIns="0" bIns="0" rtlCol="0" anchor="ctr"/>
          <a:lstStyle/>
          <a:p>
            <a:pPr marL="0" indent="0" algn="l">
              <a:buNone/>
            </a:pPr>
            <a:r>
              <a:rPr lang="en-US" sz="1500" b="1" dirty="0">
                <a:solidFill>
                  <a:srgbClr val="1E3A8A"/>
                </a:solidFill>
                <a:latin typeface="Montserrat" pitchFamily="34" charset="0"/>
                <a:ea typeface="Montserrat" pitchFamily="34" charset="-122"/>
                <a:cs typeface="Montserrat" pitchFamily="34" charset="-120"/>
              </a:rPr>
              <a:t>Regulatory Compliance</a:t>
            </a:r>
            <a:endParaRPr lang="en-US" sz="1500" dirty="0"/>
          </a:p>
        </p:txBody>
      </p:sp>
      <p:sp>
        <p:nvSpPr>
          <p:cNvPr id="39" name="Text 27"/>
          <p:cNvSpPr txBox="1"/>
          <p:nvPr/>
        </p:nvSpPr>
        <p:spPr>
          <a:xfrm>
            <a:off x="7181698" y="4678070"/>
            <a:ext cx="2063801" cy="305410"/>
          </a:xfrm>
          <a:prstGeom prst="rect">
            <a:avLst/>
          </a:prstGeom>
          <a:noFill/>
          <a:ln/>
        </p:spPr>
        <p:txBody>
          <a:bodyPr wrap="square" lIns="0" tIns="0" rIns="0" bIns="0" rtlCol="0" anchor="ctr"/>
          <a:lstStyle/>
          <a:p>
            <a:pPr marL="0" indent="0" algn="l">
              <a:buNone/>
            </a:pPr>
            <a:r>
              <a:rPr lang="en-US" sz="1500" b="1" dirty="0">
                <a:solidFill>
                  <a:srgbClr val="1E3A8A"/>
                </a:solidFill>
                <a:latin typeface="Montserrat" pitchFamily="34" charset="0"/>
                <a:ea typeface="Montserrat" pitchFamily="34" charset="-122"/>
                <a:cs typeface="Montserrat" pitchFamily="34" charset="-120"/>
              </a:rPr>
              <a:t>Market Challenges</a:t>
            </a:r>
            <a:endParaRPr lang="en-US" sz="1500" dirty="0"/>
          </a:p>
        </p:txBody>
      </p:sp>
      <p:sp>
        <p:nvSpPr>
          <p:cNvPr id="40" name="Text 28"/>
          <p:cNvSpPr txBox="1"/>
          <p:nvPr/>
        </p:nvSpPr>
        <p:spPr>
          <a:xfrm>
            <a:off x="1295705" y="5146243"/>
            <a:ext cx="457200"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Risk:</a:t>
            </a:r>
            <a:endParaRPr lang="en-US" sz="1200" dirty="0"/>
          </a:p>
        </p:txBody>
      </p:sp>
      <p:pic>
        <p:nvPicPr>
          <p:cNvPr id="41" name="Image 10" descr="preencoded.png"/>
          <p:cNvPicPr>
            <a:picLocks noChangeAspect="1"/>
          </p:cNvPicPr>
          <p:nvPr/>
        </p:nvPicPr>
        <p:blipFill>
          <a:blip r:embed="rId5"/>
          <a:srcRect/>
          <a:stretch/>
        </p:blipFill>
        <p:spPr>
          <a:xfrm>
            <a:off x="1295705" y="5736946"/>
            <a:ext cx="152705" cy="152705"/>
          </a:xfrm>
          <a:prstGeom prst="rect">
            <a:avLst/>
          </a:prstGeom>
        </p:spPr>
      </p:pic>
      <p:sp>
        <p:nvSpPr>
          <p:cNvPr id="42" name="Text 29"/>
          <p:cNvSpPr txBox="1"/>
          <p:nvPr/>
        </p:nvSpPr>
        <p:spPr>
          <a:xfrm>
            <a:off x="6819595" y="5146243"/>
            <a:ext cx="457200"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Risk:</a:t>
            </a:r>
            <a:endParaRPr lang="en-US" sz="1200" dirty="0"/>
          </a:p>
        </p:txBody>
      </p:sp>
      <p:sp>
        <p:nvSpPr>
          <p:cNvPr id="43" name="Text 30"/>
          <p:cNvSpPr txBox="1"/>
          <p:nvPr/>
        </p:nvSpPr>
        <p:spPr>
          <a:xfrm>
            <a:off x="6819595" y="5146243"/>
            <a:ext cx="4877410" cy="4096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Adoption barriers with healthcare providers and competition from established players.</a:t>
            </a:r>
            <a:endParaRPr lang="en-US" sz="1200" dirty="0"/>
          </a:p>
        </p:txBody>
      </p:sp>
      <p:sp>
        <p:nvSpPr>
          <p:cNvPr id="44" name="Text 31"/>
          <p:cNvSpPr txBox="1"/>
          <p:nvPr/>
        </p:nvSpPr>
        <p:spPr>
          <a:xfrm>
            <a:off x="1561795" y="5708599"/>
            <a:ext cx="4119372"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Early engagement with Kemenkes and Perki regulatory experts</a:t>
            </a:r>
            <a:endParaRPr lang="en-US" sz="1100" dirty="0"/>
          </a:p>
        </p:txBody>
      </p:sp>
      <p:pic>
        <p:nvPicPr>
          <p:cNvPr id="45" name="Image 11" descr="preencoded.png"/>
          <p:cNvPicPr>
            <a:picLocks noChangeAspect="1"/>
          </p:cNvPicPr>
          <p:nvPr/>
        </p:nvPicPr>
        <p:blipFill>
          <a:blip r:embed="rId5"/>
          <a:srcRect/>
          <a:stretch/>
        </p:blipFill>
        <p:spPr>
          <a:xfrm>
            <a:off x="1295705" y="6054242"/>
            <a:ext cx="152705" cy="152705"/>
          </a:xfrm>
          <a:prstGeom prst="rect">
            <a:avLst/>
          </a:prstGeom>
        </p:spPr>
      </p:pic>
      <p:sp>
        <p:nvSpPr>
          <p:cNvPr id="46" name="Text 32"/>
          <p:cNvSpPr txBox="1"/>
          <p:nvPr/>
        </p:nvSpPr>
        <p:spPr>
          <a:xfrm>
            <a:off x="1561795" y="6025896"/>
            <a:ext cx="3537814"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SATUSEHAT API integration pathway already mapped</a:t>
            </a:r>
            <a:endParaRPr lang="en-US" sz="1100" dirty="0"/>
          </a:p>
        </p:txBody>
      </p:sp>
      <p:pic>
        <p:nvPicPr>
          <p:cNvPr id="47" name="Image 12" descr="preencoded.png"/>
          <p:cNvPicPr>
            <a:picLocks noChangeAspect="1"/>
          </p:cNvPicPr>
          <p:nvPr/>
        </p:nvPicPr>
        <p:blipFill>
          <a:blip r:embed="rId5"/>
          <a:srcRect/>
          <a:stretch/>
        </p:blipFill>
        <p:spPr>
          <a:xfrm>
            <a:off x="1295705" y="6371539"/>
            <a:ext cx="152705" cy="152705"/>
          </a:xfrm>
          <a:prstGeom prst="rect">
            <a:avLst/>
          </a:prstGeom>
        </p:spPr>
      </p:pic>
      <p:sp>
        <p:nvSpPr>
          <p:cNvPr id="48" name="Text 33"/>
          <p:cNvSpPr txBox="1"/>
          <p:nvPr/>
        </p:nvSpPr>
        <p:spPr>
          <a:xfrm>
            <a:off x="1561795" y="6342278"/>
            <a:ext cx="4547311"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Clinical trial design aligns with Indonesian medical device regulations</a:t>
            </a:r>
            <a:endParaRPr lang="en-US" sz="1100" dirty="0"/>
          </a:p>
        </p:txBody>
      </p:sp>
      <p:pic>
        <p:nvPicPr>
          <p:cNvPr id="49" name="Image 13" descr="preencoded.png"/>
          <p:cNvPicPr>
            <a:picLocks noChangeAspect="1"/>
          </p:cNvPicPr>
          <p:nvPr/>
        </p:nvPicPr>
        <p:blipFill>
          <a:blip r:embed="rId8"/>
          <a:srcRect/>
          <a:stretch/>
        </p:blipFill>
        <p:spPr>
          <a:xfrm>
            <a:off x="6819595" y="4702759"/>
            <a:ext cx="247802" cy="247802"/>
          </a:xfrm>
          <a:prstGeom prst="rect">
            <a:avLst/>
          </a:prstGeom>
        </p:spPr>
      </p:pic>
      <p:pic>
        <p:nvPicPr>
          <p:cNvPr id="50" name="Image 14" descr="preencoded.png"/>
          <p:cNvPicPr>
            <a:picLocks noChangeAspect="1"/>
          </p:cNvPicPr>
          <p:nvPr/>
        </p:nvPicPr>
        <p:blipFill>
          <a:blip r:embed="rId5"/>
          <a:srcRect/>
          <a:stretch/>
        </p:blipFill>
        <p:spPr>
          <a:xfrm>
            <a:off x="6819595" y="5736946"/>
            <a:ext cx="152705" cy="152705"/>
          </a:xfrm>
          <a:prstGeom prst="rect">
            <a:avLst/>
          </a:prstGeom>
        </p:spPr>
      </p:pic>
      <p:sp>
        <p:nvSpPr>
          <p:cNvPr id="51" name="Text 34"/>
          <p:cNvSpPr txBox="1"/>
          <p:nvPr/>
        </p:nvSpPr>
        <p:spPr>
          <a:xfrm>
            <a:off x="7086600" y="5708599"/>
            <a:ext cx="3766414"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Phased rollout strategy starting with early-adopter clinics</a:t>
            </a:r>
            <a:endParaRPr lang="en-US" sz="1100" dirty="0"/>
          </a:p>
        </p:txBody>
      </p:sp>
      <p:pic>
        <p:nvPicPr>
          <p:cNvPr id="52" name="Image 15" descr="preencoded.png"/>
          <p:cNvPicPr>
            <a:picLocks noChangeAspect="1"/>
          </p:cNvPicPr>
          <p:nvPr/>
        </p:nvPicPr>
        <p:blipFill>
          <a:blip r:embed="rId5"/>
          <a:srcRect/>
          <a:stretch/>
        </p:blipFill>
        <p:spPr>
          <a:xfrm>
            <a:off x="6819595" y="6054242"/>
            <a:ext cx="152705" cy="152705"/>
          </a:xfrm>
          <a:prstGeom prst="rect">
            <a:avLst/>
          </a:prstGeom>
        </p:spPr>
      </p:pic>
      <p:sp>
        <p:nvSpPr>
          <p:cNvPr id="53" name="Text 35"/>
          <p:cNvSpPr txBox="1"/>
          <p:nvPr/>
        </p:nvSpPr>
        <p:spPr>
          <a:xfrm>
            <a:off x="7086600" y="6025896"/>
            <a:ext cx="4538167"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Cardiovascular-specific focus differentiates from general health apps</a:t>
            </a:r>
            <a:endParaRPr lang="en-US" sz="1100" dirty="0"/>
          </a:p>
        </p:txBody>
      </p:sp>
      <p:pic>
        <p:nvPicPr>
          <p:cNvPr id="54" name="Image 16" descr="preencoded.png"/>
          <p:cNvPicPr>
            <a:picLocks noChangeAspect="1"/>
          </p:cNvPicPr>
          <p:nvPr/>
        </p:nvPicPr>
        <p:blipFill>
          <a:blip r:embed="rId5"/>
          <a:srcRect/>
          <a:stretch/>
        </p:blipFill>
        <p:spPr>
          <a:xfrm>
            <a:off x="6819595" y="6371539"/>
            <a:ext cx="152705" cy="152705"/>
          </a:xfrm>
          <a:prstGeom prst="rect">
            <a:avLst/>
          </a:prstGeom>
        </p:spPr>
      </p:pic>
      <p:sp>
        <p:nvSpPr>
          <p:cNvPr id="55" name="Text 36"/>
          <p:cNvSpPr txBox="1"/>
          <p:nvPr/>
        </p:nvSpPr>
        <p:spPr>
          <a:xfrm>
            <a:off x="7086600" y="6342278"/>
            <a:ext cx="3947465"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Partner network leverages existing healthcare infrastructure</a:t>
            </a:r>
            <a:endParaRPr lang="en-US" sz="1100" dirty="0"/>
          </a:p>
        </p:txBody>
      </p:sp>
      <p:sp>
        <p:nvSpPr>
          <p:cNvPr id="56" name="Text 37"/>
          <p:cNvSpPr txBox="1"/>
          <p:nvPr/>
        </p:nvSpPr>
        <p:spPr>
          <a:xfrm>
            <a:off x="6074359" y="6935724"/>
            <a:ext cx="5911596" cy="143561"/>
          </a:xfrm>
          <a:prstGeom prst="rect">
            <a:avLst/>
          </a:prstGeom>
          <a:noFill/>
          <a:ln/>
        </p:spPr>
        <p:txBody>
          <a:bodyPr wrap="square" lIns="0" tIns="0" rIns="0" bIns="0" rtlCol="0" anchor="ctr"/>
          <a:lstStyle/>
          <a:p>
            <a:pPr marL="0" indent="0" algn="r">
              <a:buNone/>
            </a:pPr>
            <a:r>
              <a:rPr lang="en-US" sz="900" dirty="0">
                <a:solidFill>
                  <a:srgbClr val="64748B"/>
                </a:solidFill>
                <a:latin typeface="Roboto" pitchFamily="34" charset="0"/>
                <a:ea typeface="Roboto" pitchFamily="34" charset="-122"/>
                <a:cs typeface="Roboto" pitchFamily="34" charset="-120"/>
              </a:rPr>
              <a:t>All mitigation strategies clinically validated and technology-ready • Indonesia Healthcare AI Hackathon 2025</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Shape 0"/>
          <p:cNvSpPr/>
          <p:nvPr/>
        </p:nvSpPr>
        <p:spPr>
          <a:xfrm>
            <a:off x="0" y="0"/>
            <a:ext cx="12191695" cy="8515807"/>
          </a:xfrm>
          <a:prstGeom prst="rect">
            <a:avLst/>
          </a:prstGeom>
          <a:solidFill>
            <a:srgbClr val="F8FAFC"/>
          </a:solidFill>
          <a:ln/>
        </p:spPr>
      </p:sp>
      <p:sp>
        <p:nvSpPr>
          <p:cNvPr id="3" name="Shape 1"/>
          <p:cNvSpPr/>
          <p:nvPr/>
        </p:nvSpPr>
        <p:spPr>
          <a:xfrm>
            <a:off x="0" y="0"/>
            <a:ext cx="12191695" cy="8515807"/>
          </a:xfrm>
          <a:prstGeom prst="rect">
            <a:avLst/>
          </a:prstGeom>
          <a:solidFill>
            <a:srgbClr val="F0F4F8"/>
          </a:solidFill>
          <a:ln/>
        </p:spPr>
      </p:sp>
      <p:sp>
        <p:nvSpPr>
          <p:cNvPr id="4" name="Shape 2"/>
          <p:cNvSpPr/>
          <p:nvPr/>
        </p:nvSpPr>
        <p:spPr>
          <a:xfrm>
            <a:off x="0" y="0"/>
            <a:ext cx="761695" cy="8515807"/>
          </a:xfrm>
          <a:prstGeom prst="rect">
            <a:avLst/>
          </a:prstGeom>
          <a:solidFill>
            <a:srgbClr val="1E3A8A"/>
          </a:solidFill>
          <a:ln/>
        </p:spPr>
      </p:sp>
      <p:sp>
        <p:nvSpPr>
          <p:cNvPr id="5" name="Shape 3"/>
          <p:cNvSpPr/>
          <p:nvPr/>
        </p:nvSpPr>
        <p:spPr>
          <a:xfrm>
            <a:off x="381305" y="1143000"/>
            <a:ext cx="190195" cy="190195"/>
          </a:xfrm>
          <a:prstGeom prst="ellipse">
            <a:avLst/>
          </a:prstGeom>
          <a:solidFill>
            <a:srgbClr val="C53030"/>
          </a:solidFill>
          <a:ln/>
        </p:spPr>
      </p:sp>
      <p:sp>
        <p:nvSpPr>
          <p:cNvPr id="6" name="Shape 4"/>
          <p:cNvSpPr/>
          <p:nvPr/>
        </p:nvSpPr>
        <p:spPr>
          <a:xfrm>
            <a:off x="381305" y="1524305"/>
            <a:ext cx="190195" cy="190195"/>
          </a:xfrm>
          <a:prstGeom prst="ellipse">
            <a:avLst/>
          </a:prstGeom>
          <a:solidFill>
            <a:srgbClr val="C53030"/>
          </a:solidFill>
          <a:ln/>
        </p:spPr>
      </p:sp>
      <p:sp>
        <p:nvSpPr>
          <p:cNvPr id="7" name="Shape 5"/>
          <p:cNvSpPr/>
          <p:nvPr/>
        </p:nvSpPr>
        <p:spPr>
          <a:xfrm>
            <a:off x="381305" y="1904695"/>
            <a:ext cx="190195" cy="190195"/>
          </a:xfrm>
          <a:prstGeom prst="ellipse">
            <a:avLst/>
          </a:prstGeom>
          <a:solidFill>
            <a:srgbClr val="C53030"/>
          </a:solidFill>
          <a:ln/>
        </p:spPr>
      </p:sp>
      <p:sp>
        <p:nvSpPr>
          <p:cNvPr id="8" name="Shape 6"/>
          <p:cNvSpPr/>
          <p:nvPr/>
        </p:nvSpPr>
        <p:spPr>
          <a:xfrm>
            <a:off x="1067105" y="1380744"/>
            <a:ext cx="10820095" cy="19202"/>
          </a:xfrm>
          <a:prstGeom prst="rect">
            <a:avLst/>
          </a:prstGeom>
          <a:solidFill>
            <a:srgbClr val="E2E8F0"/>
          </a:solidFill>
          <a:ln/>
        </p:spPr>
      </p:sp>
      <p:pic>
        <p:nvPicPr>
          <p:cNvPr id="9" name="Image 0" descr="preencoded.png"/>
          <p:cNvPicPr>
            <a:picLocks noChangeAspect="1"/>
          </p:cNvPicPr>
          <p:nvPr/>
        </p:nvPicPr>
        <p:blipFill>
          <a:blip r:embed="rId3"/>
          <a:srcRect l="-40" r="-40"/>
          <a:stretch/>
        </p:blipFill>
        <p:spPr>
          <a:xfrm>
            <a:off x="1067105" y="390449"/>
            <a:ext cx="286207" cy="381305"/>
          </a:xfrm>
          <a:prstGeom prst="rect">
            <a:avLst/>
          </a:prstGeom>
        </p:spPr>
      </p:pic>
      <p:sp>
        <p:nvSpPr>
          <p:cNvPr id="10" name="Text 7"/>
          <p:cNvSpPr txBox="1"/>
          <p:nvPr/>
        </p:nvSpPr>
        <p:spPr>
          <a:xfrm>
            <a:off x="1429207" y="352044"/>
            <a:ext cx="7200900" cy="467258"/>
          </a:xfrm>
          <a:prstGeom prst="rect">
            <a:avLst/>
          </a:prstGeom>
          <a:noFill/>
          <a:ln/>
        </p:spPr>
        <p:txBody>
          <a:bodyPr wrap="square" lIns="0" tIns="0" rIns="0" bIns="0" rtlCol="0" anchor="ctr"/>
          <a:lstStyle/>
          <a:p>
            <a:pPr marL="0" indent="0" algn="l">
              <a:buNone/>
            </a:pPr>
            <a:r>
              <a:rPr lang="en-US" sz="3000" b="1" dirty="0">
                <a:solidFill>
                  <a:srgbClr val="1E3A8A"/>
                </a:solidFill>
                <a:latin typeface="Montserrat" pitchFamily="34" charset="0"/>
                <a:ea typeface="Montserrat" pitchFamily="34" charset="-122"/>
                <a:cs typeface="Montserrat" pitchFamily="34" charset="-120"/>
              </a:rPr>
              <a:t>Regulatory &amp; SATUSEHAT Pathway</a:t>
            </a:r>
            <a:endParaRPr lang="en-US" sz="3000" dirty="0"/>
          </a:p>
        </p:txBody>
      </p:sp>
      <p:sp>
        <p:nvSpPr>
          <p:cNvPr id="11" name="Text 8"/>
          <p:cNvSpPr txBox="1"/>
          <p:nvPr/>
        </p:nvSpPr>
        <p:spPr>
          <a:xfrm>
            <a:off x="1067105" y="972007"/>
            <a:ext cx="5566867" cy="219456"/>
          </a:xfrm>
          <a:prstGeom prst="rect">
            <a:avLst/>
          </a:prstGeom>
          <a:noFill/>
          <a:ln/>
        </p:spPr>
        <p:txBody>
          <a:bodyPr wrap="square" lIns="0" tIns="0" rIns="0" bIns="0" rtlCol="0" anchor="ctr"/>
          <a:lstStyle/>
          <a:p>
            <a:pPr marL="0" indent="0" algn="l">
              <a:buNone/>
            </a:pPr>
            <a:r>
              <a:rPr lang="en-US" sz="1400" dirty="0">
                <a:solidFill>
                  <a:srgbClr val="475569"/>
                </a:solidFill>
                <a:latin typeface="Roboto" pitchFamily="34" charset="0"/>
                <a:ea typeface="Roboto" pitchFamily="34" charset="-122"/>
                <a:cs typeface="Roboto" pitchFamily="34" charset="-120"/>
              </a:rPr>
              <a:t>Ready for healthcare system integration and regulatory compliance</a:t>
            </a:r>
            <a:endParaRPr lang="en-US" sz="1400" dirty="0"/>
          </a:p>
        </p:txBody>
      </p:sp>
      <p:sp>
        <p:nvSpPr>
          <p:cNvPr id="12" name="Shape 9"/>
          <p:cNvSpPr/>
          <p:nvPr/>
        </p:nvSpPr>
        <p:spPr>
          <a:xfrm>
            <a:off x="1067105" y="1702613"/>
            <a:ext cx="5257800" cy="2029054"/>
          </a:xfrm>
          <a:prstGeom prst="roundRect">
            <a:avLst>
              <a:gd name="adj" fmla="val 2539"/>
            </a:avLst>
          </a:prstGeom>
          <a:solidFill>
            <a:srgbClr val="FFFFFF">
              <a:alpha val="85000"/>
            </a:srgbClr>
          </a:solidFill>
          <a:ln/>
          <a:effectLst>
            <a:outerShdw blurRad="63500" dist="38100" dir="5400000" algn="bl" rotWithShape="0">
              <a:srgbClr val="000000">
                <a:alpha val="10000"/>
              </a:srgbClr>
            </a:outerShdw>
          </a:effectLst>
        </p:spPr>
      </p:sp>
      <p:pic>
        <p:nvPicPr>
          <p:cNvPr id="13" name="Image 1" descr="preencoded.png"/>
          <p:cNvPicPr>
            <a:picLocks noChangeAspect="1"/>
          </p:cNvPicPr>
          <p:nvPr/>
        </p:nvPicPr>
        <p:blipFill>
          <a:blip r:embed="rId4"/>
          <a:srcRect l="-505" r="-505"/>
          <a:stretch/>
        </p:blipFill>
        <p:spPr>
          <a:xfrm>
            <a:off x="1295705" y="1977847"/>
            <a:ext cx="228600" cy="181051"/>
          </a:xfrm>
          <a:prstGeom prst="rect">
            <a:avLst/>
          </a:prstGeom>
        </p:spPr>
      </p:pic>
      <p:sp>
        <p:nvSpPr>
          <p:cNvPr id="14" name="Shape 10"/>
          <p:cNvSpPr/>
          <p:nvPr/>
        </p:nvSpPr>
        <p:spPr>
          <a:xfrm>
            <a:off x="1067105" y="3882542"/>
            <a:ext cx="5257800" cy="2029054"/>
          </a:xfrm>
          <a:prstGeom prst="roundRect">
            <a:avLst>
              <a:gd name="adj" fmla="val 2539"/>
            </a:avLst>
          </a:prstGeom>
          <a:solidFill>
            <a:srgbClr val="FFFFFF">
              <a:alpha val="85000"/>
            </a:srgbClr>
          </a:solidFill>
          <a:ln/>
          <a:effectLst>
            <a:outerShdw blurRad="63500" dist="38100" dir="5400000" algn="bl" rotWithShape="0">
              <a:srgbClr val="000000">
                <a:alpha val="10000"/>
              </a:srgbClr>
            </a:outerShdw>
          </a:effectLst>
        </p:spPr>
      </p:sp>
      <p:sp>
        <p:nvSpPr>
          <p:cNvPr id="15" name="Shape 11"/>
          <p:cNvSpPr/>
          <p:nvPr/>
        </p:nvSpPr>
        <p:spPr>
          <a:xfrm>
            <a:off x="1067105" y="6061558"/>
            <a:ext cx="5257800" cy="1819656"/>
          </a:xfrm>
          <a:prstGeom prst="roundRect">
            <a:avLst>
              <a:gd name="adj" fmla="val 3157"/>
            </a:avLst>
          </a:prstGeom>
          <a:solidFill>
            <a:srgbClr val="FFFFFF">
              <a:alpha val="85000"/>
            </a:srgbClr>
          </a:solidFill>
          <a:ln/>
          <a:effectLst>
            <a:outerShdw blurRad="63500" dist="38100" dir="5400000" algn="bl" rotWithShape="0">
              <a:srgbClr val="000000">
                <a:alpha val="10000"/>
              </a:srgbClr>
            </a:outerShdw>
          </a:effectLst>
        </p:spPr>
      </p:sp>
      <p:sp>
        <p:nvSpPr>
          <p:cNvPr id="16" name="Text 12"/>
          <p:cNvSpPr txBox="1"/>
          <p:nvPr/>
        </p:nvSpPr>
        <p:spPr>
          <a:xfrm>
            <a:off x="1600200" y="1931213"/>
            <a:ext cx="2194560" cy="277063"/>
          </a:xfrm>
          <a:prstGeom prst="rect">
            <a:avLst/>
          </a:prstGeom>
          <a:noFill/>
          <a:ln/>
        </p:spPr>
        <p:txBody>
          <a:bodyPr wrap="square" lIns="0" tIns="0" rIns="0" bIns="0" rtlCol="0" anchor="ctr"/>
          <a:lstStyle/>
          <a:p>
            <a:pPr marL="0" indent="0" algn="l">
              <a:buNone/>
            </a:pPr>
            <a:r>
              <a:rPr lang="en-US" sz="1400" b="1" dirty="0">
                <a:solidFill>
                  <a:srgbClr val="1E3A8A"/>
                </a:solidFill>
                <a:latin typeface="Montserrat" pitchFamily="34" charset="0"/>
                <a:ea typeface="Montserrat" pitchFamily="34" charset="-122"/>
                <a:cs typeface="Montserrat" pitchFamily="34" charset="-120"/>
              </a:rPr>
              <a:t>Kemenkes Alignment</a:t>
            </a:r>
            <a:endParaRPr lang="en-US" sz="1400" dirty="0"/>
          </a:p>
        </p:txBody>
      </p:sp>
      <p:sp>
        <p:nvSpPr>
          <p:cNvPr id="17" name="Text 13"/>
          <p:cNvSpPr txBox="1"/>
          <p:nvPr/>
        </p:nvSpPr>
        <p:spPr>
          <a:xfrm>
            <a:off x="1552651" y="4111142"/>
            <a:ext cx="1985162" cy="277063"/>
          </a:xfrm>
          <a:prstGeom prst="rect">
            <a:avLst/>
          </a:prstGeom>
          <a:noFill/>
          <a:ln/>
        </p:spPr>
        <p:txBody>
          <a:bodyPr wrap="square" lIns="0" tIns="0" rIns="0" bIns="0" rtlCol="0" anchor="ctr"/>
          <a:lstStyle/>
          <a:p>
            <a:pPr marL="0" indent="0" algn="l">
              <a:buNone/>
            </a:pPr>
            <a:r>
              <a:rPr lang="en-US" sz="1400" b="1" dirty="0">
                <a:solidFill>
                  <a:srgbClr val="1E3A8A"/>
                </a:solidFill>
                <a:latin typeface="Montserrat" pitchFamily="34" charset="0"/>
                <a:ea typeface="Montserrat" pitchFamily="34" charset="-122"/>
                <a:cs typeface="Montserrat" pitchFamily="34" charset="-120"/>
              </a:rPr>
              <a:t>IHA/Perki Protocols</a:t>
            </a:r>
            <a:endParaRPr lang="en-US" sz="1400" dirty="0"/>
          </a:p>
        </p:txBody>
      </p:sp>
      <p:sp>
        <p:nvSpPr>
          <p:cNvPr id="18" name="Text 14"/>
          <p:cNvSpPr txBox="1"/>
          <p:nvPr/>
        </p:nvSpPr>
        <p:spPr>
          <a:xfrm>
            <a:off x="1524305" y="2337206"/>
            <a:ext cx="4410151" cy="400507"/>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Integration pathway aligned with Ministry of Health (Kemenkes) digital health guidelines</a:t>
            </a:r>
            <a:endParaRPr lang="en-US" sz="1200" dirty="0"/>
          </a:p>
        </p:txBody>
      </p:sp>
      <p:sp>
        <p:nvSpPr>
          <p:cNvPr id="19" name="Text 15"/>
          <p:cNvSpPr txBox="1"/>
          <p:nvPr/>
        </p:nvSpPr>
        <p:spPr>
          <a:xfrm>
            <a:off x="1524305" y="2870302"/>
            <a:ext cx="4476902"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Compliant with Indonesia's health data sovereignty requirements</a:t>
            </a:r>
            <a:endParaRPr lang="en-US" sz="1200" dirty="0"/>
          </a:p>
        </p:txBody>
      </p:sp>
      <p:sp>
        <p:nvSpPr>
          <p:cNvPr id="20" name="Text 16"/>
          <p:cNvSpPr txBox="1"/>
          <p:nvPr/>
        </p:nvSpPr>
        <p:spPr>
          <a:xfrm>
            <a:off x="1524305" y="3190342"/>
            <a:ext cx="4315054"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Ready for Sistem Informasi Manajemen Kesehatan integration</a:t>
            </a:r>
            <a:endParaRPr lang="en-US" sz="1200" dirty="0"/>
          </a:p>
        </p:txBody>
      </p:sp>
      <p:pic>
        <p:nvPicPr>
          <p:cNvPr id="21" name="Image 2" descr="preencoded.png"/>
          <p:cNvPicPr>
            <a:picLocks noChangeAspect="1"/>
          </p:cNvPicPr>
          <p:nvPr/>
        </p:nvPicPr>
        <p:blipFill>
          <a:blip r:embed="rId5"/>
          <a:srcRect/>
          <a:stretch/>
        </p:blipFill>
        <p:spPr>
          <a:xfrm>
            <a:off x="1295705" y="4157777"/>
            <a:ext cx="181051" cy="181051"/>
          </a:xfrm>
          <a:prstGeom prst="rect">
            <a:avLst/>
          </a:prstGeom>
        </p:spPr>
      </p:pic>
      <p:sp>
        <p:nvSpPr>
          <p:cNvPr id="22" name="Text 17"/>
          <p:cNvSpPr txBox="1"/>
          <p:nvPr/>
        </p:nvSpPr>
        <p:spPr>
          <a:xfrm>
            <a:off x="1552651" y="6290158"/>
            <a:ext cx="2290572" cy="277063"/>
          </a:xfrm>
          <a:prstGeom prst="rect">
            <a:avLst/>
          </a:prstGeom>
          <a:noFill/>
          <a:ln/>
        </p:spPr>
        <p:txBody>
          <a:bodyPr wrap="square" lIns="0" tIns="0" rIns="0" bIns="0" rtlCol="0" anchor="ctr"/>
          <a:lstStyle/>
          <a:p>
            <a:pPr marL="0" indent="0" algn="l">
              <a:buNone/>
            </a:pPr>
            <a:r>
              <a:rPr lang="en-US" sz="1400" b="1" dirty="0">
                <a:solidFill>
                  <a:srgbClr val="1E3A8A"/>
                </a:solidFill>
                <a:latin typeface="Montserrat" pitchFamily="34" charset="0"/>
                <a:ea typeface="Montserrat" pitchFamily="34" charset="-122"/>
                <a:cs typeface="Montserrat" pitchFamily="34" charset="-120"/>
              </a:rPr>
              <a:t>Clinical Trial Readiness</a:t>
            </a:r>
            <a:endParaRPr lang="en-US" sz="1400" dirty="0"/>
          </a:p>
        </p:txBody>
      </p:sp>
      <p:sp>
        <p:nvSpPr>
          <p:cNvPr id="23" name="Text 18"/>
          <p:cNvSpPr txBox="1"/>
          <p:nvPr/>
        </p:nvSpPr>
        <p:spPr>
          <a:xfrm>
            <a:off x="1524305" y="4516222"/>
            <a:ext cx="3915461" cy="400507"/>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Implementing Indonesian Heart Association (Perki) CVD management guidelines</a:t>
            </a:r>
            <a:endParaRPr lang="en-US" sz="1200" dirty="0"/>
          </a:p>
        </p:txBody>
      </p:sp>
      <p:sp>
        <p:nvSpPr>
          <p:cNvPr id="24" name="Text 19"/>
          <p:cNvSpPr txBox="1"/>
          <p:nvPr/>
        </p:nvSpPr>
        <p:spPr>
          <a:xfrm>
            <a:off x="1524305" y="5050231"/>
            <a:ext cx="4058107"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Algorithm aligned with AHA, ESC, and Perki 2024 revisions</a:t>
            </a:r>
            <a:endParaRPr lang="en-US" sz="1200" dirty="0"/>
          </a:p>
        </p:txBody>
      </p:sp>
      <p:sp>
        <p:nvSpPr>
          <p:cNvPr id="25" name="Text 20"/>
          <p:cNvSpPr txBox="1"/>
          <p:nvPr/>
        </p:nvSpPr>
        <p:spPr>
          <a:xfrm>
            <a:off x="1524305" y="5370271"/>
            <a:ext cx="4096512"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Clinical workflow validation through Perki advisory network</a:t>
            </a:r>
            <a:endParaRPr lang="en-US" sz="1200" dirty="0"/>
          </a:p>
        </p:txBody>
      </p:sp>
      <p:pic>
        <p:nvPicPr>
          <p:cNvPr id="26" name="Image 3" descr="preencoded.png"/>
          <p:cNvPicPr>
            <a:picLocks noChangeAspect="1"/>
          </p:cNvPicPr>
          <p:nvPr/>
        </p:nvPicPr>
        <p:blipFill>
          <a:blip r:embed="rId6"/>
          <a:srcRect/>
          <a:stretch/>
        </p:blipFill>
        <p:spPr>
          <a:xfrm>
            <a:off x="1295705" y="6336792"/>
            <a:ext cx="181051" cy="181051"/>
          </a:xfrm>
          <a:prstGeom prst="rect">
            <a:avLst/>
          </a:prstGeom>
        </p:spPr>
      </p:pic>
      <p:sp>
        <p:nvSpPr>
          <p:cNvPr id="27" name="Text 21"/>
          <p:cNvSpPr txBox="1"/>
          <p:nvPr/>
        </p:nvSpPr>
        <p:spPr>
          <a:xfrm>
            <a:off x="1524305" y="6695237"/>
            <a:ext cx="3057754"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Study protocol prepared for IRB submission</a:t>
            </a:r>
            <a:endParaRPr lang="en-US" sz="1200" dirty="0"/>
          </a:p>
        </p:txBody>
      </p:sp>
      <p:sp>
        <p:nvSpPr>
          <p:cNvPr id="28" name="Text 22"/>
          <p:cNvSpPr txBox="1"/>
          <p:nvPr/>
        </p:nvSpPr>
        <p:spPr>
          <a:xfrm>
            <a:off x="1524305" y="7015277"/>
            <a:ext cx="3753612"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Prepared for clinical validation in 2 partnered facilities</a:t>
            </a:r>
            <a:endParaRPr lang="en-US" sz="1200" dirty="0"/>
          </a:p>
        </p:txBody>
      </p:sp>
      <p:sp>
        <p:nvSpPr>
          <p:cNvPr id="29" name="Text 23"/>
          <p:cNvSpPr txBox="1"/>
          <p:nvPr/>
        </p:nvSpPr>
        <p:spPr>
          <a:xfrm>
            <a:off x="1524305" y="7335317"/>
            <a:ext cx="3467405"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National registry onboarding pathway established</a:t>
            </a:r>
            <a:endParaRPr lang="en-US" sz="1200" dirty="0"/>
          </a:p>
        </p:txBody>
      </p:sp>
      <p:sp>
        <p:nvSpPr>
          <p:cNvPr id="30" name="Shape 24"/>
          <p:cNvSpPr/>
          <p:nvPr/>
        </p:nvSpPr>
        <p:spPr>
          <a:xfrm>
            <a:off x="6629400" y="1702613"/>
            <a:ext cx="5257800" cy="1143000"/>
          </a:xfrm>
          <a:prstGeom prst="roundRect">
            <a:avLst>
              <a:gd name="adj" fmla="val 8000"/>
            </a:avLst>
          </a:prstGeom>
          <a:solidFill>
            <a:srgbClr val="FFFFFF">
              <a:alpha val="85000"/>
            </a:srgbClr>
          </a:solidFill>
          <a:ln/>
          <a:effectLst>
            <a:outerShdw blurRad="63500" dist="38100" dir="5400000" algn="bl" rotWithShape="0">
              <a:srgbClr val="000000">
                <a:alpha val="10000"/>
              </a:srgbClr>
            </a:outerShdw>
          </a:effectLst>
        </p:spPr>
      </p:sp>
      <p:pic>
        <p:nvPicPr>
          <p:cNvPr id="31" name="Image 4" descr="preencoded.png"/>
          <p:cNvPicPr>
            <a:picLocks noChangeAspect="1"/>
          </p:cNvPicPr>
          <p:nvPr/>
        </p:nvPicPr>
        <p:blipFill>
          <a:blip r:embed="rId7"/>
          <a:srcRect l="-57" r="-57"/>
          <a:stretch/>
        </p:blipFill>
        <p:spPr>
          <a:xfrm>
            <a:off x="7538314" y="1939442"/>
            <a:ext cx="200254" cy="228600"/>
          </a:xfrm>
          <a:prstGeom prst="rect">
            <a:avLst/>
          </a:prstGeom>
        </p:spPr>
      </p:pic>
      <p:sp>
        <p:nvSpPr>
          <p:cNvPr id="32" name="Text 25"/>
          <p:cNvSpPr txBox="1"/>
          <p:nvPr/>
        </p:nvSpPr>
        <p:spPr>
          <a:xfrm>
            <a:off x="7303313" y="2263140"/>
            <a:ext cx="768096" cy="143561"/>
          </a:xfrm>
          <a:prstGeom prst="rect">
            <a:avLst/>
          </a:prstGeom>
          <a:noFill/>
          <a:ln/>
        </p:spPr>
        <p:txBody>
          <a:bodyPr wrap="square" lIns="0" tIns="0" rIns="0" bIns="0" rtlCol="0" anchor="ctr"/>
          <a:lstStyle/>
          <a:p>
            <a:pPr marL="0" indent="0" algn="ctr">
              <a:buNone/>
            </a:pPr>
            <a:r>
              <a:rPr lang="en-US" sz="900" dirty="0">
                <a:solidFill>
                  <a:srgbClr val="1E293B"/>
                </a:solidFill>
                <a:latin typeface="Roboto" pitchFamily="34" charset="0"/>
                <a:ea typeface="Roboto" pitchFamily="34" charset="-122"/>
                <a:cs typeface="Roboto" pitchFamily="34" charset="-120"/>
              </a:rPr>
              <a:t>Patient Data</a:t>
            </a:r>
            <a:endParaRPr lang="en-US" sz="900" dirty="0"/>
          </a:p>
        </p:txBody>
      </p:sp>
      <p:sp>
        <p:nvSpPr>
          <p:cNvPr id="33" name="Text 26"/>
          <p:cNvSpPr txBox="1"/>
          <p:nvPr/>
        </p:nvSpPr>
        <p:spPr>
          <a:xfrm>
            <a:off x="7258507" y="2446020"/>
            <a:ext cx="854050" cy="143561"/>
          </a:xfrm>
          <a:prstGeom prst="rect">
            <a:avLst/>
          </a:prstGeom>
          <a:noFill/>
          <a:ln/>
        </p:spPr>
        <p:txBody>
          <a:bodyPr wrap="square" lIns="0" tIns="0" rIns="0" bIns="0" rtlCol="0" anchor="ctr"/>
          <a:lstStyle/>
          <a:p>
            <a:pPr marL="0" indent="0" algn="ctr">
              <a:buNone/>
            </a:pPr>
            <a:r>
              <a:rPr lang="en-US" sz="900" dirty="0">
                <a:solidFill>
                  <a:srgbClr val="1E293B"/>
                </a:solidFill>
                <a:latin typeface="Roboto" pitchFamily="34" charset="0"/>
                <a:ea typeface="Roboto" pitchFamily="34" charset="-122"/>
                <a:cs typeface="Roboto" pitchFamily="34" charset="-120"/>
              </a:rPr>
              <a:t>(Anonymized)</a:t>
            </a:r>
            <a:endParaRPr lang="en-US" sz="900" dirty="0"/>
          </a:p>
        </p:txBody>
      </p:sp>
      <p:pic>
        <p:nvPicPr>
          <p:cNvPr id="34" name="Image 5" descr="preencoded.png"/>
          <p:cNvPicPr>
            <a:picLocks noChangeAspect="1"/>
          </p:cNvPicPr>
          <p:nvPr/>
        </p:nvPicPr>
        <p:blipFill>
          <a:blip r:embed="rId8"/>
          <a:srcRect l="-1082" r="-1082"/>
          <a:stretch/>
        </p:blipFill>
        <p:spPr>
          <a:xfrm>
            <a:off x="8186623" y="2184502"/>
            <a:ext cx="161849" cy="181051"/>
          </a:xfrm>
          <a:prstGeom prst="rect">
            <a:avLst/>
          </a:prstGeom>
        </p:spPr>
      </p:pic>
      <p:pic>
        <p:nvPicPr>
          <p:cNvPr id="35" name="Image 6" descr="preencoded.png"/>
          <p:cNvPicPr>
            <a:picLocks noChangeAspect="1"/>
          </p:cNvPicPr>
          <p:nvPr/>
        </p:nvPicPr>
        <p:blipFill>
          <a:blip r:embed="rId9"/>
          <a:srcRect/>
          <a:stretch/>
        </p:blipFill>
        <p:spPr>
          <a:xfrm>
            <a:off x="8706917" y="1939442"/>
            <a:ext cx="228600" cy="228600"/>
          </a:xfrm>
          <a:prstGeom prst="rect">
            <a:avLst/>
          </a:prstGeom>
        </p:spPr>
      </p:pic>
      <p:sp>
        <p:nvSpPr>
          <p:cNvPr id="36" name="Text 27"/>
          <p:cNvSpPr txBox="1"/>
          <p:nvPr/>
        </p:nvSpPr>
        <p:spPr>
          <a:xfrm>
            <a:off x="8632850" y="2263140"/>
            <a:ext cx="472745" cy="143561"/>
          </a:xfrm>
          <a:prstGeom prst="rect">
            <a:avLst/>
          </a:prstGeom>
          <a:noFill/>
          <a:ln/>
        </p:spPr>
        <p:txBody>
          <a:bodyPr wrap="square" lIns="0" tIns="0" rIns="0" bIns="0" rtlCol="0" anchor="ctr"/>
          <a:lstStyle/>
          <a:p>
            <a:pPr marL="0" indent="0" algn="ctr">
              <a:buNone/>
            </a:pPr>
            <a:r>
              <a:rPr lang="en-US" sz="900" dirty="0">
                <a:solidFill>
                  <a:srgbClr val="1E293B"/>
                </a:solidFill>
                <a:latin typeface="Roboto" pitchFamily="34" charset="0"/>
                <a:ea typeface="Roboto" pitchFamily="34" charset="-122"/>
                <a:cs typeface="Roboto" pitchFamily="34" charset="-120"/>
              </a:rPr>
              <a:t>Secure</a:t>
            </a:r>
            <a:endParaRPr lang="en-US" sz="900" dirty="0"/>
          </a:p>
        </p:txBody>
      </p:sp>
      <p:sp>
        <p:nvSpPr>
          <p:cNvPr id="37" name="Text 28"/>
          <p:cNvSpPr txBox="1"/>
          <p:nvPr/>
        </p:nvSpPr>
        <p:spPr>
          <a:xfrm>
            <a:off x="8515807" y="2446020"/>
            <a:ext cx="711403" cy="143561"/>
          </a:xfrm>
          <a:prstGeom prst="rect">
            <a:avLst/>
          </a:prstGeom>
          <a:noFill/>
          <a:ln/>
        </p:spPr>
        <p:txBody>
          <a:bodyPr wrap="square" lIns="0" tIns="0" rIns="0" bIns="0" rtlCol="0" anchor="ctr"/>
          <a:lstStyle/>
          <a:p>
            <a:pPr marL="0" indent="0" algn="ctr">
              <a:buNone/>
            </a:pPr>
            <a:r>
              <a:rPr lang="en-US" sz="900" dirty="0">
                <a:solidFill>
                  <a:srgbClr val="1E293B"/>
                </a:solidFill>
                <a:latin typeface="Roboto" pitchFamily="34" charset="0"/>
                <a:ea typeface="Roboto" pitchFamily="34" charset="-122"/>
                <a:cs typeface="Roboto" pitchFamily="34" charset="-120"/>
              </a:rPr>
              <a:t>Processing</a:t>
            </a:r>
            <a:endParaRPr lang="en-US" sz="900" dirty="0"/>
          </a:p>
        </p:txBody>
      </p:sp>
      <p:pic>
        <p:nvPicPr>
          <p:cNvPr id="38" name="Image 7" descr="preencoded.png"/>
          <p:cNvPicPr>
            <a:picLocks noChangeAspect="1"/>
          </p:cNvPicPr>
          <p:nvPr/>
        </p:nvPicPr>
        <p:blipFill>
          <a:blip r:embed="rId8"/>
          <a:srcRect l="-1082" r="-1082"/>
          <a:stretch/>
        </p:blipFill>
        <p:spPr>
          <a:xfrm>
            <a:off x="9294876" y="2184502"/>
            <a:ext cx="161849" cy="181051"/>
          </a:xfrm>
          <a:prstGeom prst="rect">
            <a:avLst/>
          </a:prstGeom>
        </p:spPr>
      </p:pic>
      <p:pic>
        <p:nvPicPr>
          <p:cNvPr id="39" name="Image 8" descr="preencoded.png"/>
          <p:cNvPicPr>
            <a:picLocks noChangeAspect="1"/>
          </p:cNvPicPr>
          <p:nvPr/>
        </p:nvPicPr>
        <p:blipFill>
          <a:blip r:embed="rId10"/>
          <a:srcRect l="-80" r="-80"/>
          <a:stretch/>
        </p:blipFill>
        <p:spPr>
          <a:xfrm>
            <a:off x="9820656" y="1939442"/>
            <a:ext cx="286207" cy="228600"/>
          </a:xfrm>
          <a:prstGeom prst="rect">
            <a:avLst/>
          </a:prstGeom>
        </p:spPr>
      </p:pic>
      <p:sp>
        <p:nvSpPr>
          <p:cNvPr id="40" name="Text 29"/>
          <p:cNvSpPr txBox="1"/>
          <p:nvPr/>
        </p:nvSpPr>
        <p:spPr>
          <a:xfrm>
            <a:off x="9624060" y="2263140"/>
            <a:ext cx="777240" cy="143561"/>
          </a:xfrm>
          <a:prstGeom prst="rect">
            <a:avLst/>
          </a:prstGeom>
          <a:noFill/>
          <a:ln/>
        </p:spPr>
        <p:txBody>
          <a:bodyPr wrap="square" lIns="0" tIns="0" rIns="0" bIns="0" rtlCol="0" anchor="ctr"/>
          <a:lstStyle/>
          <a:p>
            <a:pPr marL="0" indent="0" algn="ctr">
              <a:buNone/>
            </a:pPr>
            <a:r>
              <a:rPr lang="en-US" sz="900" dirty="0">
                <a:solidFill>
                  <a:srgbClr val="1E293B"/>
                </a:solidFill>
                <a:latin typeface="Roboto" pitchFamily="34" charset="0"/>
                <a:ea typeface="Roboto" pitchFamily="34" charset="-122"/>
                <a:cs typeface="Roboto" pitchFamily="34" charset="-120"/>
              </a:rPr>
              <a:t>SATUSEHAT</a:t>
            </a:r>
            <a:endParaRPr lang="en-US" sz="900" dirty="0"/>
          </a:p>
        </p:txBody>
      </p:sp>
      <p:sp>
        <p:nvSpPr>
          <p:cNvPr id="41" name="Text 30"/>
          <p:cNvSpPr txBox="1"/>
          <p:nvPr/>
        </p:nvSpPr>
        <p:spPr>
          <a:xfrm>
            <a:off x="9867290" y="2446020"/>
            <a:ext cx="291694" cy="143561"/>
          </a:xfrm>
          <a:prstGeom prst="rect">
            <a:avLst/>
          </a:prstGeom>
          <a:noFill/>
          <a:ln/>
        </p:spPr>
        <p:txBody>
          <a:bodyPr wrap="square" lIns="0" tIns="0" rIns="0" bIns="0" rtlCol="0" anchor="ctr"/>
          <a:lstStyle/>
          <a:p>
            <a:pPr marL="0" indent="0" algn="ctr">
              <a:buNone/>
            </a:pPr>
            <a:r>
              <a:rPr lang="en-US" sz="900" dirty="0">
                <a:solidFill>
                  <a:srgbClr val="1E293B"/>
                </a:solidFill>
                <a:latin typeface="Roboto" pitchFamily="34" charset="0"/>
                <a:ea typeface="Roboto" pitchFamily="34" charset="-122"/>
                <a:cs typeface="Roboto" pitchFamily="34" charset="-120"/>
              </a:rPr>
              <a:t>API</a:t>
            </a:r>
            <a:endParaRPr lang="en-US" sz="900" dirty="0"/>
          </a:p>
        </p:txBody>
      </p:sp>
      <p:pic>
        <p:nvPicPr>
          <p:cNvPr id="42" name="Image 9" descr="preencoded.png"/>
          <p:cNvPicPr>
            <a:picLocks noChangeAspect="1"/>
          </p:cNvPicPr>
          <p:nvPr/>
        </p:nvPicPr>
        <p:blipFill>
          <a:blip r:embed="rId8"/>
          <a:srcRect l="-1082" r="-1082"/>
          <a:stretch/>
        </p:blipFill>
        <p:spPr>
          <a:xfrm>
            <a:off x="10470794" y="2184502"/>
            <a:ext cx="161849" cy="181051"/>
          </a:xfrm>
          <a:prstGeom prst="rect">
            <a:avLst/>
          </a:prstGeom>
        </p:spPr>
      </p:pic>
      <p:pic>
        <p:nvPicPr>
          <p:cNvPr id="43" name="Image 10" descr="preencoded.png"/>
          <p:cNvPicPr>
            <a:picLocks noChangeAspect="1"/>
          </p:cNvPicPr>
          <p:nvPr/>
        </p:nvPicPr>
        <p:blipFill>
          <a:blip r:embed="rId11"/>
          <a:srcRect l="-57" r="-57"/>
          <a:stretch/>
        </p:blipFill>
        <p:spPr>
          <a:xfrm>
            <a:off x="10928909" y="1939442"/>
            <a:ext cx="200254" cy="228600"/>
          </a:xfrm>
          <a:prstGeom prst="rect">
            <a:avLst/>
          </a:prstGeom>
        </p:spPr>
      </p:pic>
      <p:sp>
        <p:nvSpPr>
          <p:cNvPr id="44" name="Text 31"/>
          <p:cNvSpPr txBox="1"/>
          <p:nvPr/>
        </p:nvSpPr>
        <p:spPr>
          <a:xfrm>
            <a:off x="10800893" y="2263140"/>
            <a:ext cx="558698" cy="143561"/>
          </a:xfrm>
          <a:prstGeom prst="rect">
            <a:avLst/>
          </a:prstGeom>
          <a:noFill/>
          <a:ln/>
        </p:spPr>
        <p:txBody>
          <a:bodyPr wrap="square" lIns="0" tIns="0" rIns="0" bIns="0" rtlCol="0" anchor="ctr"/>
          <a:lstStyle/>
          <a:p>
            <a:pPr marL="0" indent="0" algn="ctr">
              <a:buNone/>
            </a:pPr>
            <a:r>
              <a:rPr lang="en-US" sz="900" dirty="0">
                <a:solidFill>
                  <a:srgbClr val="1E293B"/>
                </a:solidFill>
                <a:latin typeface="Roboto" pitchFamily="34" charset="0"/>
                <a:ea typeface="Roboto" pitchFamily="34" charset="-122"/>
                <a:cs typeface="Roboto" pitchFamily="34" charset="-120"/>
              </a:rPr>
              <a:t>National</a:t>
            </a:r>
            <a:endParaRPr lang="en-US" sz="900" dirty="0"/>
          </a:p>
        </p:txBody>
      </p:sp>
      <p:sp>
        <p:nvSpPr>
          <p:cNvPr id="45" name="Text 32"/>
          <p:cNvSpPr txBox="1"/>
          <p:nvPr/>
        </p:nvSpPr>
        <p:spPr>
          <a:xfrm>
            <a:off x="10804550" y="2446020"/>
            <a:ext cx="548640" cy="143561"/>
          </a:xfrm>
          <a:prstGeom prst="rect">
            <a:avLst/>
          </a:prstGeom>
          <a:noFill/>
          <a:ln/>
        </p:spPr>
        <p:txBody>
          <a:bodyPr wrap="square" lIns="0" tIns="0" rIns="0" bIns="0" rtlCol="0" anchor="ctr"/>
          <a:lstStyle/>
          <a:p>
            <a:pPr marL="0" indent="0" algn="ctr">
              <a:buNone/>
            </a:pPr>
            <a:r>
              <a:rPr lang="en-US" sz="900" dirty="0">
                <a:solidFill>
                  <a:srgbClr val="1E293B"/>
                </a:solidFill>
                <a:latin typeface="Roboto" pitchFamily="34" charset="0"/>
                <a:ea typeface="Roboto" pitchFamily="34" charset="-122"/>
                <a:cs typeface="Roboto" pitchFamily="34" charset="-120"/>
              </a:rPr>
              <a:t>Registry</a:t>
            </a:r>
            <a:endParaRPr lang="en-US" sz="900" dirty="0"/>
          </a:p>
        </p:txBody>
      </p:sp>
      <p:sp>
        <p:nvSpPr>
          <p:cNvPr id="46" name="Shape 33"/>
          <p:cNvSpPr/>
          <p:nvPr/>
        </p:nvSpPr>
        <p:spPr>
          <a:xfrm>
            <a:off x="6629400" y="2998318"/>
            <a:ext cx="5257800" cy="3047695"/>
          </a:xfrm>
          <a:prstGeom prst="roundRect">
            <a:avLst>
              <a:gd name="adj" fmla="val 1125"/>
            </a:avLst>
          </a:prstGeom>
          <a:solidFill>
            <a:srgbClr val="FFFFFF">
              <a:alpha val="85000"/>
            </a:srgbClr>
          </a:solidFill>
          <a:ln/>
          <a:effectLst>
            <a:outerShdw blurRad="63500" dist="38100" dir="5400000" algn="bl" rotWithShape="0">
              <a:srgbClr val="000000">
                <a:alpha val="10000"/>
              </a:srgbClr>
            </a:outerShdw>
          </a:effectLst>
        </p:spPr>
      </p:sp>
      <p:sp>
        <p:nvSpPr>
          <p:cNvPr id="47" name="Text 34"/>
          <p:cNvSpPr txBox="1"/>
          <p:nvPr/>
        </p:nvSpPr>
        <p:spPr>
          <a:xfrm>
            <a:off x="7736738" y="3512210"/>
            <a:ext cx="3185770" cy="228600"/>
          </a:xfrm>
          <a:prstGeom prst="rect">
            <a:avLst/>
          </a:prstGeom>
          <a:noFill/>
          <a:ln/>
        </p:spPr>
        <p:txBody>
          <a:bodyPr wrap="square" lIns="0" tIns="0" rIns="0" bIns="0" rtlCol="0" anchor="ctr"/>
          <a:lstStyle/>
          <a:p>
            <a:pPr marL="0" indent="0" algn="ctr">
              <a:buNone/>
            </a:pPr>
            <a:r>
              <a:rPr lang="en-US" sz="1400" b="1" dirty="0">
                <a:solidFill>
                  <a:srgbClr val="1E3A8A"/>
                </a:solidFill>
                <a:latin typeface="Montserrat" pitchFamily="34" charset="0"/>
                <a:ea typeface="Montserrat" pitchFamily="34" charset="-122"/>
                <a:cs typeface="Montserrat" pitchFamily="34" charset="-120"/>
              </a:rPr>
              <a:t>Integration &amp; Compliance Ready</a:t>
            </a:r>
            <a:endParaRPr lang="en-US" sz="1400" dirty="0"/>
          </a:p>
        </p:txBody>
      </p:sp>
      <p:pic>
        <p:nvPicPr>
          <p:cNvPr id="48" name="Image 11" descr="preencoded.png"/>
          <p:cNvPicPr>
            <a:picLocks noChangeAspect="1"/>
          </p:cNvPicPr>
          <p:nvPr/>
        </p:nvPicPr>
        <p:blipFill>
          <a:blip r:embed="rId12"/>
          <a:srcRect/>
          <a:stretch/>
        </p:blipFill>
        <p:spPr>
          <a:xfrm>
            <a:off x="9029700" y="3920033"/>
            <a:ext cx="457200" cy="457200"/>
          </a:xfrm>
          <a:prstGeom prst="rect">
            <a:avLst/>
          </a:prstGeom>
        </p:spPr>
      </p:pic>
      <p:pic>
        <p:nvPicPr>
          <p:cNvPr id="49" name="Image 12" descr="preencoded.png"/>
          <p:cNvPicPr>
            <a:picLocks noChangeAspect="1"/>
          </p:cNvPicPr>
          <p:nvPr/>
        </p:nvPicPr>
        <p:blipFill>
          <a:blip r:embed="rId13"/>
          <a:srcRect l="-107" r="-107"/>
          <a:stretch/>
        </p:blipFill>
        <p:spPr>
          <a:xfrm>
            <a:off x="7493508" y="4758538"/>
            <a:ext cx="267005" cy="304495"/>
          </a:xfrm>
          <a:prstGeom prst="rect">
            <a:avLst/>
          </a:prstGeom>
        </p:spPr>
      </p:pic>
      <p:sp>
        <p:nvSpPr>
          <p:cNvPr id="50" name="Text 35"/>
          <p:cNvSpPr txBox="1"/>
          <p:nvPr/>
        </p:nvSpPr>
        <p:spPr>
          <a:xfrm>
            <a:off x="7243877" y="5158130"/>
            <a:ext cx="875081"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Data Privacy</a:t>
            </a:r>
            <a:endParaRPr lang="en-US" sz="1000" dirty="0"/>
          </a:p>
        </p:txBody>
      </p:sp>
      <p:sp>
        <p:nvSpPr>
          <p:cNvPr id="51" name="Text 36"/>
          <p:cNvSpPr txBox="1"/>
          <p:nvPr/>
        </p:nvSpPr>
        <p:spPr>
          <a:xfrm>
            <a:off x="7312457" y="5364785"/>
            <a:ext cx="741578"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Compliant</a:t>
            </a:r>
            <a:endParaRPr lang="en-US" sz="1000" dirty="0"/>
          </a:p>
        </p:txBody>
      </p:sp>
      <p:pic>
        <p:nvPicPr>
          <p:cNvPr id="52" name="Image 13" descr="preencoded.png"/>
          <p:cNvPicPr>
            <a:picLocks noChangeAspect="1"/>
          </p:cNvPicPr>
          <p:nvPr/>
        </p:nvPicPr>
        <p:blipFill>
          <a:blip r:embed="rId14"/>
          <a:srcRect l="-50" r="-50"/>
          <a:stretch/>
        </p:blipFill>
        <p:spPr>
          <a:xfrm>
            <a:off x="8654796" y="4758538"/>
            <a:ext cx="228600" cy="304495"/>
          </a:xfrm>
          <a:prstGeom prst="rect">
            <a:avLst/>
          </a:prstGeom>
        </p:spPr>
      </p:pic>
      <p:sp>
        <p:nvSpPr>
          <p:cNvPr id="53" name="Text 37"/>
          <p:cNvSpPr txBox="1"/>
          <p:nvPr/>
        </p:nvSpPr>
        <p:spPr>
          <a:xfrm>
            <a:off x="8304581" y="5158130"/>
            <a:ext cx="1036930"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Medical Device</a:t>
            </a:r>
            <a:endParaRPr lang="en-US" sz="1000" dirty="0"/>
          </a:p>
        </p:txBody>
      </p:sp>
      <p:sp>
        <p:nvSpPr>
          <p:cNvPr id="54" name="Text 38"/>
          <p:cNvSpPr txBox="1"/>
          <p:nvPr/>
        </p:nvSpPr>
        <p:spPr>
          <a:xfrm>
            <a:off x="8239658" y="5364785"/>
            <a:ext cx="1170432"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Registration Path</a:t>
            </a:r>
            <a:endParaRPr lang="en-US" sz="1000" dirty="0"/>
          </a:p>
        </p:txBody>
      </p:sp>
      <p:pic>
        <p:nvPicPr>
          <p:cNvPr id="55" name="Image 14" descr="preencoded.png"/>
          <p:cNvPicPr>
            <a:picLocks noChangeAspect="1"/>
          </p:cNvPicPr>
          <p:nvPr/>
        </p:nvPicPr>
        <p:blipFill>
          <a:blip r:embed="rId15"/>
          <a:srcRect/>
          <a:stretch/>
        </p:blipFill>
        <p:spPr>
          <a:xfrm>
            <a:off x="9757562" y="4758538"/>
            <a:ext cx="304495" cy="304495"/>
          </a:xfrm>
          <a:prstGeom prst="rect">
            <a:avLst/>
          </a:prstGeom>
        </p:spPr>
      </p:pic>
      <p:sp>
        <p:nvSpPr>
          <p:cNvPr id="56" name="Text 39"/>
          <p:cNvSpPr txBox="1"/>
          <p:nvPr/>
        </p:nvSpPr>
        <p:spPr>
          <a:xfrm>
            <a:off x="9528048" y="5158130"/>
            <a:ext cx="875081"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SATUSEHAT</a:t>
            </a:r>
            <a:endParaRPr lang="en-US" sz="1000" dirty="0"/>
          </a:p>
        </p:txBody>
      </p:sp>
      <p:sp>
        <p:nvSpPr>
          <p:cNvPr id="57" name="Text 40"/>
          <p:cNvSpPr txBox="1"/>
          <p:nvPr/>
        </p:nvSpPr>
        <p:spPr>
          <a:xfrm>
            <a:off x="9594799" y="5364785"/>
            <a:ext cx="741578"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API Ready</a:t>
            </a:r>
            <a:endParaRPr lang="en-US" sz="1000" dirty="0"/>
          </a:p>
        </p:txBody>
      </p:sp>
      <p:pic>
        <p:nvPicPr>
          <p:cNvPr id="58" name="Image 15" descr="preencoded.png"/>
          <p:cNvPicPr>
            <a:picLocks noChangeAspect="1"/>
          </p:cNvPicPr>
          <p:nvPr/>
        </p:nvPicPr>
        <p:blipFill>
          <a:blip r:embed="rId16"/>
          <a:srcRect l="-50" r="-50"/>
          <a:stretch/>
        </p:blipFill>
        <p:spPr>
          <a:xfrm>
            <a:off x="10782605" y="4758538"/>
            <a:ext cx="228600" cy="304495"/>
          </a:xfrm>
          <a:prstGeom prst="rect">
            <a:avLst/>
          </a:prstGeom>
        </p:spPr>
      </p:pic>
      <p:sp>
        <p:nvSpPr>
          <p:cNvPr id="59" name="Text 41"/>
          <p:cNvSpPr txBox="1"/>
          <p:nvPr/>
        </p:nvSpPr>
        <p:spPr>
          <a:xfrm>
            <a:off x="10520172" y="5158130"/>
            <a:ext cx="865022"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Clinical Trial</a:t>
            </a:r>
            <a:endParaRPr lang="en-US" sz="1000" dirty="0"/>
          </a:p>
        </p:txBody>
      </p:sp>
      <p:sp>
        <p:nvSpPr>
          <p:cNvPr id="60" name="Text 42"/>
          <p:cNvSpPr txBox="1"/>
          <p:nvPr/>
        </p:nvSpPr>
        <p:spPr>
          <a:xfrm>
            <a:off x="10637215" y="5364785"/>
            <a:ext cx="627278"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Protocol</a:t>
            </a:r>
            <a:endParaRPr lang="en-US" sz="1000" dirty="0"/>
          </a:p>
        </p:txBody>
      </p:sp>
      <p:sp>
        <p:nvSpPr>
          <p:cNvPr id="61" name="Text 43"/>
          <p:cNvSpPr txBox="1"/>
          <p:nvPr/>
        </p:nvSpPr>
        <p:spPr>
          <a:xfrm>
            <a:off x="5401361" y="8045806"/>
            <a:ext cx="6578194" cy="143561"/>
          </a:xfrm>
          <a:prstGeom prst="rect">
            <a:avLst/>
          </a:prstGeom>
          <a:noFill/>
          <a:ln/>
        </p:spPr>
        <p:txBody>
          <a:bodyPr wrap="square" lIns="0" tIns="0" rIns="0" bIns="0" rtlCol="0" anchor="ctr"/>
          <a:lstStyle/>
          <a:p>
            <a:pPr marL="0" indent="0" algn="r">
              <a:buNone/>
            </a:pPr>
            <a:r>
              <a:rPr lang="en-US" sz="900" dirty="0">
                <a:solidFill>
                  <a:srgbClr val="64748B"/>
                </a:solidFill>
                <a:latin typeface="Roboto" pitchFamily="34" charset="0"/>
                <a:ea typeface="Roboto" pitchFamily="34" charset="-122"/>
                <a:cs typeface="Roboto" pitchFamily="34" charset="-120"/>
              </a:rPr>
              <a:t>Ready for regulatory approval and national healthcare system integration • AI Konsultan Cardiovascular Indonesia • 2025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Shape 0"/>
          <p:cNvSpPr/>
          <p:nvPr/>
        </p:nvSpPr>
        <p:spPr>
          <a:xfrm>
            <a:off x="0" y="0"/>
            <a:ext cx="12191695" cy="7058254"/>
          </a:xfrm>
          <a:prstGeom prst="rect">
            <a:avLst/>
          </a:prstGeom>
          <a:solidFill>
            <a:srgbClr val="F8FAFC"/>
          </a:solidFill>
          <a:ln/>
        </p:spPr>
      </p:sp>
      <p:sp>
        <p:nvSpPr>
          <p:cNvPr id="3" name="Shape 1"/>
          <p:cNvSpPr/>
          <p:nvPr/>
        </p:nvSpPr>
        <p:spPr>
          <a:xfrm>
            <a:off x="0" y="0"/>
            <a:ext cx="12191695" cy="7058254"/>
          </a:xfrm>
          <a:prstGeom prst="rect">
            <a:avLst/>
          </a:prstGeom>
          <a:solidFill>
            <a:srgbClr val="F0F4F8"/>
          </a:solidFill>
          <a:ln/>
        </p:spPr>
      </p:sp>
      <p:sp>
        <p:nvSpPr>
          <p:cNvPr id="4" name="Shape 2"/>
          <p:cNvSpPr/>
          <p:nvPr/>
        </p:nvSpPr>
        <p:spPr>
          <a:xfrm>
            <a:off x="6476695" y="-2857500"/>
            <a:ext cx="7619695" cy="7619695"/>
          </a:xfrm>
          <a:prstGeom prst="ellipse">
            <a:avLst/>
          </a:prstGeom>
          <a:solidFill>
            <a:srgbClr val="C53030">
              <a:alpha val="15000"/>
            </a:srgbClr>
          </a:solidFill>
          <a:ln/>
        </p:spPr>
      </p:sp>
      <p:sp>
        <p:nvSpPr>
          <p:cNvPr id="5" name="Shape 3"/>
          <p:cNvSpPr/>
          <p:nvPr/>
        </p:nvSpPr>
        <p:spPr>
          <a:xfrm>
            <a:off x="-952805" y="4192524"/>
            <a:ext cx="4762195" cy="4762195"/>
          </a:xfrm>
          <a:prstGeom prst="ellipse">
            <a:avLst/>
          </a:prstGeom>
          <a:solidFill>
            <a:srgbClr val="2B6CB0">
              <a:alpha val="10000"/>
            </a:srgbClr>
          </a:solidFill>
          <a:ln/>
        </p:spPr>
      </p:sp>
      <p:sp>
        <p:nvSpPr>
          <p:cNvPr id="6" name="Text 4"/>
          <p:cNvSpPr txBox="1"/>
          <p:nvPr/>
        </p:nvSpPr>
        <p:spPr>
          <a:xfrm>
            <a:off x="2988259" y="295351"/>
            <a:ext cx="6505956" cy="467258"/>
          </a:xfrm>
          <a:prstGeom prst="rect">
            <a:avLst/>
          </a:prstGeom>
          <a:noFill/>
          <a:ln/>
        </p:spPr>
        <p:txBody>
          <a:bodyPr wrap="square" lIns="0" tIns="0" rIns="0" bIns="0" rtlCol="0" anchor="ctr"/>
          <a:lstStyle/>
          <a:p>
            <a:pPr marL="0" indent="0" algn="ctr">
              <a:buNone/>
            </a:pPr>
            <a:r>
              <a:rPr lang="en-US" sz="3000" b="1" dirty="0">
                <a:solidFill>
                  <a:srgbClr val="1E3A8A"/>
                </a:solidFill>
                <a:latin typeface="Montserrat" pitchFamily="34" charset="0"/>
                <a:ea typeface="Montserrat" pitchFamily="34" charset="-122"/>
                <a:cs typeface="Montserrat" pitchFamily="34" charset="-120"/>
              </a:rPr>
              <a:t>Investment &amp; Funding Request</a:t>
            </a:r>
            <a:endParaRPr lang="en-US" sz="3000" dirty="0"/>
          </a:p>
        </p:txBody>
      </p:sp>
      <p:sp>
        <p:nvSpPr>
          <p:cNvPr id="7" name="Shape 5"/>
          <p:cNvSpPr/>
          <p:nvPr/>
        </p:nvSpPr>
        <p:spPr>
          <a:xfrm>
            <a:off x="5381244" y="838505"/>
            <a:ext cx="1429207" cy="28346"/>
          </a:xfrm>
          <a:prstGeom prst="roundRect">
            <a:avLst>
              <a:gd name="adj" fmla="val 2150568"/>
            </a:avLst>
          </a:prstGeom>
          <a:solidFill>
            <a:srgbClr val="C53030"/>
          </a:solidFill>
          <a:ln/>
        </p:spPr>
      </p:sp>
      <p:sp>
        <p:nvSpPr>
          <p:cNvPr id="8" name="Shape 6"/>
          <p:cNvSpPr/>
          <p:nvPr/>
        </p:nvSpPr>
        <p:spPr>
          <a:xfrm>
            <a:off x="304495" y="1095451"/>
            <a:ext cx="5676595" cy="5048402"/>
          </a:xfrm>
          <a:prstGeom prst="roundRect">
            <a:avLst>
              <a:gd name="adj" fmla="val 547"/>
            </a:avLst>
          </a:prstGeom>
          <a:solidFill>
            <a:srgbClr val="FFFFFF">
              <a:alpha val="85000"/>
            </a:srgbClr>
          </a:solidFill>
          <a:ln/>
          <a:effectLst>
            <a:outerShdw blurRad="139700" dist="101600" dir="5400000" algn="bl" rotWithShape="0">
              <a:srgbClr val="000000">
                <a:alpha val="10000"/>
              </a:srgbClr>
            </a:outerShdw>
          </a:effectLst>
        </p:spPr>
      </p:sp>
      <p:sp>
        <p:nvSpPr>
          <p:cNvPr id="9" name="Shape 7"/>
          <p:cNvSpPr/>
          <p:nvPr/>
        </p:nvSpPr>
        <p:spPr>
          <a:xfrm>
            <a:off x="6210605" y="1095451"/>
            <a:ext cx="5676595" cy="2038198"/>
          </a:xfrm>
          <a:prstGeom prst="roundRect">
            <a:avLst>
              <a:gd name="adj" fmla="val 3354"/>
            </a:avLst>
          </a:prstGeom>
          <a:solidFill>
            <a:srgbClr val="FFFFFF">
              <a:alpha val="85000"/>
            </a:srgbClr>
          </a:solidFill>
          <a:ln/>
          <a:effectLst>
            <a:outerShdw blurRad="139700" dist="101600" dir="5400000" algn="bl" rotWithShape="0">
              <a:srgbClr val="000000">
                <a:alpha val="10000"/>
              </a:srgbClr>
            </a:outerShdw>
          </a:effectLst>
        </p:spPr>
      </p:sp>
      <p:sp>
        <p:nvSpPr>
          <p:cNvPr id="10" name="Text 8"/>
          <p:cNvSpPr txBox="1"/>
          <p:nvPr/>
        </p:nvSpPr>
        <p:spPr>
          <a:xfrm>
            <a:off x="984809" y="1514246"/>
            <a:ext cx="4530852" cy="333756"/>
          </a:xfrm>
          <a:prstGeom prst="rect">
            <a:avLst/>
          </a:prstGeom>
          <a:noFill/>
          <a:ln/>
        </p:spPr>
        <p:txBody>
          <a:bodyPr wrap="square" lIns="0" tIns="0" rIns="0" bIns="0" rtlCol="0" anchor="ctr"/>
          <a:lstStyle/>
          <a:p>
            <a:pPr marL="0" indent="0" algn="ctr">
              <a:buNone/>
            </a:pPr>
            <a:r>
              <a:rPr lang="en-US" sz="2100" b="1" dirty="0">
                <a:solidFill>
                  <a:srgbClr val="1E3A8A"/>
                </a:solidFill>
                <a:latin typeface="Montserrat" pitchFamily="34" charset="0"/>
                <a:ea typeface="Montserrat" pitchFamily="34" charset="-122"/>
                <a:cs typeface="Montserrat" pitchFamily="34" charset="-120"/>
              </a:rPr>
              <a:t>Seeking Rp 15M Seed Funding</a:t>
            </a:r>
            <a:endParaRPr lang="en-US" sz="2100" dirty="0"/>
          </a:p>
        </p:txBody>
      </p:sp>
      <p:sp>
        <p:nvSpPr>
          <p:cNvPr id="11" name="Shape 9"/>
          <p:cNvSpPr/>
          <p:nvPr/>
        </p:nvSpPr>
        <p:spPr>
          <a:xfrm>
            <a:off x="533095" y="2116836"/>
            <a:ext cx="5219395" cy="57607"/>
          </a:xfrm>
          <a:prstGeom prst="roundRect">
            <a:avLst>
              <a:gd name="adj" fmla="val 793654"/>
            </a:avLst>
          </a:prstGeom>
          <a:solidFill>
            <a:srgbClr val="E5E7EB"/>
          </a:solidFill>
          <a:ln/>
        </p:spPr>
      </p:sp>
      <p:sp>
        <p:nvSpPr>
          <p:cNvPr id="12" name="Shape 10"/>
          <p:cNvSpPr/>
          <p:nvPr/>
        </p:nvSpPr>
        <p:spPr>
          <a:xfrm>
            <a:off x="533095" y="2116836"/>
            <a:ext cx="5219395" cy="57607"/>
          </a:xfrm>
          <a:prstGeom prst="roundRect">
            <a:avLst>
              <a:gd name="adj" fmla="val 793654"/>
            </a:avLst>
          </a:prstGeom>
          <a:solidFill>
            <a:srgbClr val="C53030"/>
          </a:solidFill>
          <a:ln/>
        </p:spPr>
      </p:sp>
      <p:sp>
        <p:nvSpPr>
          <p:cNvPr id="13" name="Shape 11"/>
          <p:cNvSpPr/>
          <p:nvPr/>
        </p:nvSpPr>
        <p:spPr>
          <a:xfrm>
            <a:off x="533095" y="2574036"/>
            <a:ext cx="381305" cy="381305"/>
          </a:xfrm>
          <a:prstGeom prst="ellipse">
            <a:avLst/>
          </a:prstGeom>
          <a:solidFill>
            <a:srgbClr val="FEE2E2">
              <a:alpha val="50000"/>
            </a:srgbClr>
          </a:solidFill>
          <a:ln/>
        </p:spPr>
      </p:sp>
      <p:pic>
        <p:nvPicPr>
          <p:cNvPr id="14" name="Image 0" descr="preencoded.png"/>
          <p:cNvPicPr>
            <a:picLocks noChangeAspect="1"/>
          </p:cNvPicPr>
          <p:nvPr/>
        </p:nvPicPr>
        <p:blipFill>
          <a:blip r:embed="rId3"/>
          <a:srcRect l="-57" r="-57"/>
          <a:stretch/>
        </p:blipFill>
        <p:spPr>
          <a:xfrm>
            <a:off x="623621" y="2649931"/>
            <a:ext cx="200254" cy="228600"/>
          </a:xfrm>
          <a:prstGeom prst="rect">
            <a:avLst/>
          </a:prstGeom>
        </p:spPr>
      </p:pic>
      <p:sp>
        <p:nvSpPr>
          <p:cNvPr id="15" name="Shape 12"/>
          <p:cNvSpPr/>
          <p:nvPr/>
        </p:nvSpPr>
        <p:spPr>
          <a:xfrm>
            <a:off x="533095" y="3450031"/>
            <a:ext cx="381305" cy="381305"/>
          </a:xfrm>
          <a:prstGeom prst="ellipse">
            <a:avLst/>
          </a:prstGeom>
          <a:solidFill>
            <a:srgbClr val="FEE2E2">
              <a:alpha val="50000"/>
            </a:srgbClr>
          </a:solidFill>
          <a:ln/>
        </p:spPr>
      </p:sp>
      <p:sp>
        <p:nvSpPr>
          <p:cNvPr id="16" name="Shape 13"/>
          <p:cNvSpPr/>
          <p:nvPr/>
        </p:nvSpPr>
        <p:spPr>
          <a:xfrm>
            <a:off x="533095" y="4326026"/>
            <a:ext cx="381305" cy="381305"/>
          </a:xfrm>
          <a:prstGeom prst="ellipse">
            <a:avLst/>
          </a:prstGeom>
          <a:solidFill>
            <a:srgbClr val="FEE2E2">
              <a:alpha val="50000"/>
            </a:srgbClr>
          </a:solidFill>
          <a:ln/>
        </p:spPr>
      </p:sp>
      <p:sp>
        <p:nvSpPr>
          <p:cNvPr id="17" name="Shape 14"/>
          <p:cNvSpPr/>
          <p:nvPr/>
        </p:nvSpPr>
        <p:spPr>
          <a:xfrm>
            <a:off x="533095" y="5202936"/>
            <a:ext cx="381305" cy="381305"/>
          </a:xfrm>
          <a:prstGeom prst="ellipse">
            <a:avLst/>
          </a:prstGeom>
          <a:solidFill>
            <a:srgbClr val="FEE2E2">
              <a:alpha val="50000"/>
            </a:srgbClr>
          </a:solidFill>
          <a:ln/>
        </p:spPr>
      </p:sp>
      <p:sp>
        <p:nvSpPr>
          <p:cNvPr id="18" name="Shape 15"/>
          <p:cNvSpPr/>
          <p:nvPr/>
        </p:nvSpPr>
        <p:spPr>
          <a:xfrm>
            <a:off x="6439205" y="1846174"/>
            <a:ext cx="381305" cy="381305"/>
          </a:xfrm>
          <a:prstGeom prst="ellipse">
            <a:avLst/>
          </a:prstGeom>
          <a:solidFill>
            <a:srgbClr val="FEE2E2">
              <a:alpha val="50000"/>
            </a:srgbClr>
          </a:solidFill>
          <a:ln/>
        </p:spPr>
      </p:sp>
      <p:sp>
        <p:nvSpPr>
          <p:cNvPr id="19" name="Text 16"/>
          <p:cNvSpPr txBox="1"/>
          <p:nvPr/>
        </p:nvSpPr>
        <p:spPr>
          <a:xfrm>
            <a:off x="1067105" y="2421331"/>
            <a:ext cx="2850185" cy="200254"/>
          </a:xfrm>
          <a:prstGeom prst="rect">
            <a:avLst/>
          </a:prstGeom>
          <a:noFill/>
          <a:ln/>
        </p:spPr>
        <p:txBody>
          <a:bodyPr wrap="square" lIns="0" tIns="0" rIns="0" bIns="0" rtlCol="0" anchor="ctr"/>
          <a:lstStyle/>
          <a:p>
            <a:pPr marL="0" indent="0" algn="l">
              <a:buNone/>
            </a:pPr>
            <a:r>
              <a:rPr lang="en-US" sz="1300" b="1" dirty="0">
                <a:solidFill>
                  <a:srgbClr val="1E3A8A"/>
                </a:solidFill>
                <a:latin typeface="Montserrat" pitchFamily="34" charset="0"/>
                <a:ea typeface="Montserrat" pitchFamily="34" charset="-122"/>
                <a:cs typeface="Montserrat" pitchFamily="34" charset="-120"/>
              </a:rPr>
              <a:t>Model Development &amp; Labeling</a:t>
            </a:r>
            <a:endParaRPr lang="en-US" sz="1300" dirty="0"/>
          </a:p>
        </p:txBody>
      </p:sp>
      <p:sp>
        <p:nvSpPr>
          <p:cNvPr id="20" name="Text 17"/>
          <p:cNvSpPr txBox="1"/>
          <p:nvPr/>
        </p:nvSpPr>
        <p:spPr>
          <a:xfrm>
            <a:off x="1067105" y="2711196"/>
            <a:ext cx="3366821" cy="391363"/>
          </a:xfrm>
          <a:prstGeom prst="rect">
            <a:avLst/>
          </a:prstGeom>
          <a:noFill/>
          <a:ln/>
        </p:spPr>
        <p:txBody>
          <a:bodyPr wrap="square" lIns="0" tIns="0" rIns="0" bIns="0" rtlCol="0" anchor="ctr"/>
          <a:lstStyle/>
          <a:p>
            <a:pPr marL="0" indent="0" algn="l">
              <a:buNone/>
            </a:pPr>
            <a:r>
              <a:rPr lang="en-US" sz="1100" dirty="0">
                <a:solidFill>
                  <a:srgbClr val="475569"/>
                </a:solidFill>
                <a:latin typeface="Roboto" pitchFamily="34" charset="0"/>
                <a:ea typeface="Roboto" pitchFamily="34" charset="-122"/>
                <a:cs typeface="Roboto" pitchFamily="34" charset="-120"/>
              </a:rPr>
              <a:t>Survey, data collection, medical annotation, clinical research</a:t>
            </a:r>
            <a:endParaRPr lang="en-US" sz="1100" dirty="0"/>
          </a:p>
        </p:txBody>
      </p:sp>
      <p:sp>
        <p:nvSpPr>
          <p:cNvPr id="21" name="Text 18"/>
          <p:cNvSpPr txBox="1"/>
          <p:nvPr/>
        </p:nvSpPr>
        <p:spPr>
          <a:xfrm>
            <a:off x="4619549" y="2657246"/>
            <a:ext cx="1269187" cy="200254"/>
          </a:xfrm>
          <a:prstGeom prst="rect">
            <a:avLst/>
          </a:prstGeom>
          <a:noFill/>
          <a:ln/>
        </p:spPr>
        <p:txBody>
          <a:bodyPr wrap="square" lIns="0" tIns="0" rIns="0" bIns="0" rtlCol="0" anchor="ctr"/>
          <a:lstStyle/>
          <a:p>
            <a:pPr marL="0" indent="0" algn="r">
              <a:buNone/>
            </a:pPr>
            <a:r>
              <a:rPr lang="en-US" sz="1300" b="1" dirty="0">
                <a:solidFill>
                  <a:srgbClr val="C53030"/>
                </a:solidFill>
                <a:latin typeface="Montserrat" pitchFamily="34" charset="0"/>
                <a:ea typeface="Montserrat" pitchFamily="34" charset="-122"/>
                <a:cs typeface="Montserrat" pitchFamily="34" charset="-120"/>
              </a:rPr>
              <a:t>Rp 3,000,000</a:t>
            </a:r>
            <a:endParaRPr lang="en-US" sz="1300" dirty="0"/>
          </a:p>
        </p:txBody>
      </p:sp>
      <p:pic>
        <p:nvPicPr>
          <p:cNvPr id="22" name="Image 1" descr="preencoded.png"/>
          <p:cNvPicPr>
            <a:picLocks noChangeAspect="1"/>
          </p:cNvPicPr>
          <p:nvPr/>
        </p:nvPicPr>
        <p:blipFill>
          <a:blip r:embed="rId4"/>
          <a:srcRect l="-80" r="-80"/>
          <a:stretch/>
        </p:blipFill>
        <p:spPr>
          <a:xfrm>
            <a:off x="580644" y="3525926"/>
            <a:ext cx="286207" cy="228600"/>
          </a:xfrm>
          <a:prstGeom prst="rect">
            <a:avLst/>
          </a:prstGeom>
        </p:spPr>
      </p:pic>
      <p:sp>
        <p:nvSpPr>
          <p:cNvPr id="23" name="Text 19"/>
          <p:cNvSpPr txBox="1"/>
          <p:nvPr/>
        </p:nvSpPr>
        <p:spPr>
          <a:xfrm>
            <a:off x="1067105" y="3297326"/>
            <a:ext cx="2897734" cy="200254"/>
          </a:xfrm>
          <a:prstGeom prst="rect">
            <a:avLst/>
          </a:prstGeom>
          <a:noFill/>
          <a:ln/>
        </p:spPr>
        <p:txBody>
          <a:bodyPr wrap="square" lIns="0" tIns="0" rIns="0" bIns="0" rtlCol="0" anchor="ctr"/>
          <a:lstStyle/>
          <a:p>
            <a:pPr marL="0" indent="0" algn="l">
              <a:buNone/>
            </a:pPr>
            <a:r>
              <a:rPr lang="en-US" sz="1300" b="1" dirty="0">
                <a:solidFill>
                  <a:srgbClr val="1E3A8A"/>
                </a:solidFill>
                <a:latin typeface="Montserrat" pitchFamily="34" charset="0"/>
                <a:ea typeface="Montserrat" pitchFamily="34" charset="-122"/>
                <a:cs typeface="Montserrat" pitchFamily="34" charset="-120"/>
              </a:rPr>
              <a:t>Operational API &amp; Infrastructure</a:t>
            </a:r>
            <a:endParaRPr lang="en-US" sz="1300" dirty="0"/>
          </a:p>
        </p:txBody>
      </p:sp>
      <p:sp>
        <p:nvSpPr>
          <p:cNvPr id="24" name="Text 20"/>
          <p:cNvSpPr txBox="1"/>
          <p:nvPr/>
        </p:nvSpPr>
        <p:spPr>
          <a:xfrm>
            <a:off x="1067105" y="4174236"/>
            <a:ext cx="2421331" cy="200254"/>
          </a:xfrm>
          <a:prstGeom prst="rect">
            <a:avLst/>
          </a:prstGeom>
          <a:noFill/>
          <a:ln/>
        </p:spPr>
        <p:txBody>
          <a:bodyPr wrap="square" lIns="0" tIns="0" rIns="0" bIns="0" rtlCol="0" anchor="ctr"/>
          <a:lstStyle/>
          <a:p>
            <a:pPr marL="0" indent="0" algn="l">
              <a:buNone/>
            </a:pPr>
            <a:r>
              <a:rPr lang="en-US" sz="1300" b="1" dirty="0">
                <a:solidFill>
                  <a:srgbClr val="1E3A8A"/>
                </a:solidFill>
                <a:latin typeface="Montserrat" pitchFamily="34" charset="0"/>
                <a:ea typeface="Montserrat" pitchFamily="34" charset="-122"/>
                <a:cs typeface="Montserrat" pitchFamily="34" charset="-120"/>
              </a:rPr>
              <a:t>Regulatory &amp; Clinical Trials</a:t>
            </a:r>
            <a:endParaRPr lang="en-US" sz="1300" dirty="0"/>
          </a:p>
        </p:txBody>
      </p:sp>
      <p:sp>
        <p:nvSpPr>
          <p:cNvPr id="25" name="Text 21"/>
          <p:cNvSpPr txBox="1"/>
          <p:nvPr/>
        </p:nvSpPr>
        <p:spPr>
          <a:xfrm>
            <a:off x="1067105" y="5050231"/>
            <a:ext cx="2783434" cy="200254"/>
          </a:xfrm>
          <a:prstGeom prst="rect">
            <a:avLst/>
          </a:prstGeom>
          <a:noFill/>
          <a:ln/>
        </p:spPr>
        <p:txBody>
          <a:bodyPr wrap="square" lIns="0" tIns="0" rIns="0" bIns="0" rtlCol="0" anchor="ctr"/>
          <a:lstStyle/>
          <a:p>
            <a:pPr marL="0" indent="0" algn="l">
              <a:buNone/>
            </a:pPr>
            <a:r>
              <a:rPr lang="en-US" sz="1300" b="1" dirty="0">
                <a:solidFill>
                  <a:srgbClr val="1E3A8A"/>
                </a:solidFill>
                <a:latin typeface="Montserrat" pitchFamily="34" charset="0"/>
                <a:ea typeface="Montserrat" pitchFamily="34" charset="-122"/>
                <a:cs typeface="Montserrat" pitchFamily="34" charset="-120"/>
              </a:rPr>
              <a:t>Go-to-Market &amp; Pilot Programs</a:t>
            </a:r>
            <a:endParaRPr lang="en-US" sz="1300" dirty="0"/>
          </a:p>
        </p:txBody>
      </p:sp>
      <p:sp>
        <p:nvSpPr>
          <p:cNvPr id="26" name="Text 22"/>
          <p:cNvSpPr txBox="1"/>
          <p:nvPr/>
        </p:nvSpPr>
        <p:spPr>
          <a:xfrm>
            <a:off x="6972300" y="1343254"/>
            <a:ext cx="1678838" cy="200254"/>
          </a:xfrm>
          <a:prstGeom prst="rect">
            <a:avLst/>
          </a:prstGeom>
          <a:noFill/>
          <a:ln/>
        </p:spPr>
        <p:txBody>
          <a:bodyPr wrap="square" lIns="0" tIns="0" rIns="0" bIns="0" rtlCol="0" anchor="ctr"/>
          <a:lstStyle/>
          <a:p>
            <a:pPr marL="0" indent="0" algn="l">
              <a:buNone/>
            </a:pPr>
            <a:r>
              <a:rPr lang="en-US" sz="1300" b="1" dirty="0">
                <a:solidFill>
                  <a:srgbClr val="1E3A8A"/>
                </a:solidFill>
                <a:latin typeface="Montserrat" pitchFamily="34" charset="0"/>
                <a:ea typeface="Montserrat" pitchFamily="34" charset="-122"/>
                <a:cs typeface="Montserrat" pitchFamily="34" charset="-120"/>
              </a:rPr>
              <a:t>18-Month Runway</a:t>
            </a:r>
            <a:endParaRPr lang="en-US" sz="1300" dirty="0"/>
          </a:p>
        </p:txBody>
      </p:sp>
      <p:sp>
        <p:nvSpPr>
          <p:cNvPr id="27" name="Text 23"/>
          <p:cNvSpPr txBox="1"/>
          <p:nvPr/>
        </p:nvSpPr>
        <p:spPr>
          <a:xfrm>
            <a:off x="1067105" y="3587191"/>
            <a:ext cx="3071470" cy="391363"/>
          </a:xfrm>
          <a:prstGeom prst="rect">
            <a:avLst/>
          </a:prstGeom>
          <a:noFill/>
          <a:ln/>
        </p:spPr>
        <p:txBody>
          <a:bodyPr wrap="square" lIns="0" tIns="0" rIns="0" bIns="0" rtlCol="0" anchor="ctr"/>
          <a:lstStyle/>
          <a:p>
            <a:pPr marL="0" indent="0" algn="l">
              <a:buNone/>
            </a:pPr>
            <a:r>
              <a:rPr lang="en-US" sz="1100" dirty="0">
                <a:solidFill>
                  <a:srgbClr val="475569"/>
                </a:solidFill>
                <a:latin typeface="Roboto" pitchFamily="34" charset="0"/>
                <a:ea typeface="Roboto" pitchFamily="34" charset="-122"/>
                <a:cs typeface="Roboto" pitchFamily="34" charset="-120"/>
              </a:rPr>
              <a:t>$20/month/core for Year 1, hosting, database, security</a:t>
            </a:r>
            <a:endParaRPr lang="en-US" sz="1100" dirty="0"/>
          </a:p>
        </p:txBody>
      </p:sp>
      <p:sp>
        <p:nvSpPr>
          <p:cNvPr id="28" name="Text 24"/>
          <p:cNvSpPr txBox="1"/>
          <p:nvPr/>
        </p:nvSpPr>
        <p:spPr>
          <a:xfrm>
            <a:off x="1067105" y="4463186"/>
            <a:ext cx="2832811" cy="391363"/>
          </a:xfrm>
          <a:prstGeom prst="rect">
            <a:avLst/>
          </a:prstGeom>
          <a:noFill/>
          <a:ln/>
        </p:spPr>
        <p:txBody>
          <a:bodyPr wrap="square" lIns="0" tIns="0" rIns="0" bIns="0" rtlCol="0" anchor="ctr"/>
          <a:lstStyle/>
          <a:p>
            <a:pPr marL="0" indent="0" algn="l">
              <a:buNone/>
            </a:pPr>
            <a:r>
              <a:rPr lang="en-US" sz="1100" dirty="0">
                <a:solidFill>
                  <a:srgbClr val="475569"/>
                </a:solidFill>
                <a:latin typeface="Roboto" pitchFamily="34" charset="0"/>
                <a:ea typeface="Roboto" pitchFamily="34" charset="-122"/>
                <a:cs typeface="Roboto" pitchFamily="34" charset="-120"/>
              </a:rPr>
              <a:t>Kemenkes compliance, medical validation, SATUSEHAT integration</a:t>
            </a:r>
            <a:endParaRPr lang="en-US" sz="1100" dirty="0"/>
          </a:p>
        </p:txBody>
      </p:sp>
      <p:sp>
        <p:nvSpPr>
          <p:cNvPr id="29" name="Text 25"/>
          <p:cNvSpPr txBox="1"/>
          <p:nvPr/>
        </p:nvSpPr>
        <p:spPr>
          <a:xfrm>
            <a:off x="4626864" y="3534156"/>
            <a:ext cx="1260043" cy="200254"/>
          </a:xfrm>
          <a:prstGeom prst="rect">
            <a:avLst/>
          </a:prstGeom>
          <a:noFill/>
          <a:ln/>
        </p:spPr>
        <p:txBody>
          <a:bodyPr wrap="square" lIns="0" tIns="0" rIns="0" bIns="0" rtlCol="0" anchor="ctr"/>
          <a:lstStyle/>
          <a:p>
            <a:pPr marL="0" indent="0" algn="r">
              <a:buNone/>
            </a:pPr>
            <a:r>
              <a:rPr lang="en-US" sz="1300" b="1" dirty="0">
                <a:solidFill>
                  <a:srgbClr val="C53030"/>
                </a:solidFill>
                <a:latin typeface="Montserrat" pitchFamily="34" charset="0"/>
                <a:ea typeface="Montserrat" pitchFamily="34" charset="-122"/>
                <a:cs typeface="Montserrat" pitchFamily="34" charset="-120"/>
              </a:rPr>
              <a:t>Rp 3,600,000</a:t>
            </a:r>
            <a:endParaRPr lang="en-US" sz="1300" dirty="0"/>
          </a:p>
        </p:txBody>
      </p:sp>
      <p:pic>
        <p:nvPicPr>
          <p:cNvPr id="30" name="Image 2" descr="preencoded.png"/>
          <p:cNvPicPr>
            <a:picLocks noChangeAspect="1"/>
          </p:cNvPicPr>
          <p:nvPr/>
        </p:nvPicPr>
        <p:blipFill>
          <a:blip r:embed="rId5"/>
          <a:srcRect l="-133" r="-133"/>
          <a:stretch/>
        </p:blipFill>
        <p:spPr>
          <a:xfrm>
            <a:off x="638251" y="4402836"/>
            <a:ext cx="171907" cy="228600"/>
          </a:xfrm>
          <a:prstGeom prst="rect">
            <a:avLst/>
          </a:prstGeom>
        </p:spPr>
      </p:pic>
      <p:sp>
        <p:nvSpPr>
          <p:cNvPr id="31" name="Text 26"/>
          <p:cNvSpPr txBox="1"/>
          <p:nvPr/>
        </p:nvSpPr>
        <p:spPr>
          <a:xfrm>
            <a:off x="4613148" y="4410151"/>
            <a:ext cx="1269187" cy="200254"/>
          </a:xfrm>
          <a:prstGeom prst="rect">
            <a:avLst/>
          </a:prstGeom>
          <a:noFill/>
          <a:ln/>
        </p:spPr>
        <p:txBody>
          <a:bodyPr wrap="square" lIns="0" tIns="0" rIns="0" bIns="0" rtlCol="0" anchor="ctr"/>
          <a:lstStyle/>
          <a:p>
            <a:pPr marL="0" indent="0" algn="r">
              <a:buNone/>
            </a:pPr>
            <a:r>
              <a:rPr lang="en-US" sz="1300" b="1" dirty="0">
                <a:solidFill>
                  <a:srgbClr val="C53030"/>
                </a:solidFill>
                <a:latin typeface="Montserrat" pitchFamily="34" charset="0"/>
                <a:ea typeface="Montserrat" pitchFamily="34" charset="-122"/>
                <a:cs typeface="Montserrat" pitchFamily="34" charset="-120"/>
              </a:rPr>
              <a:t>Rp 4,500,000</a:t>
            </a:r>
            <a:endParaRPr lang="en-US" sz="1300" dirty="0"/>
          </a:p>
        </p:txBody>
      </p:sp>
      <p:pic>
        <p:nvPicPr>
          <p:cNvPr id="32" name="Image 3" descr="preencoded.png"/>
          <p:cNvPicPr>
            <a:picLocks noChangeAspect="1"/>
          </p:cNvPicPr>
          <p:nvPr/>
        </p:nvPicPr>
        <p:blipFill>
          <a:blip r:embed="rId6"/>
          <a:srcRect/>
          <a:stretch/>
        </p:blipFill>
        <p:spPr>
          <a:xfrm>
            <a:off x="609905" y="5278831"/>
            <a:ext cx="228600" cy="228600"/>
          </a:xfrm>
          <a:prstGeom prst="rect">
            <a:avLst/>
          </a:prstGeom>
        </p:spPr>
      </p:pic>
      <p:sp>
        <p:nvSpPr>
          <p:cNvPr id="33" name="Text 27"/>
          <p:cNvSpPr txBox="1"/>
          <p:nvPr/>
        </p:nvSpPr>
        <p:spPr>
          <a:xfrm>
            <a:off x="1067105" y="5340096"/>
            <a:ext cx="3119018" cy="391363"/>
          </a:xfrm>
          <a:prstGeom prst="rect">
            <a:avLst/>
          </a:prstGeom>
          <a:noFill/>
          <a:ln/>
        </p:spPr>
        <p:txBody>
          <a:bodyPr wrap="square" lIns="0" tIns="0" rIns="0" bIns="0" rtlCol="0" anchor="ctr"/>
          <a:lstStyle/>
          <a:p>
            <a:pPr marL="0" indent="0" algn="l">
              <a:buNone/>
            </a:pPr>
            <a:r>
              <a:rPr lang="en-US" sz="1100" dirty="0">
                <a:solidFill>
                  <a:srgbClr val="475569"/>
                </a:solidFill>
                <a:latin typeface="Roboto" pitchFamily="34" charset="0"/>
                <a:ea typeface="Roboto" pitchFamily="34" charset="-122"/>
                <a:cs typeface="Roboto" pitchFamily="34" charset="-120"/>
              </a:rPr>
              <a:t>Marketing, clinic partnerships, user acquisition, Puskesmas pilots</a:t>
            </a:r>
            <a:endParaRPr lang="en-US" sz="1100" dirty="0"/>
          </a:p>
        </p:txBody>
      </p:sp>
      <p:sp>
        <p:nvSpPr>
          <p:cNvPr id="34" name="Text 28"/>
          <p:cNvSpPr txBox="1"/>
          <p:nvPr/>
        </p:nvSpPr>
        <p:spPr>
          <a:xfrm>
            <a:off x="4625035" y="5286146"/>
            <a:ext cx="1260043" cy="200254"/>
          </a:xfrm>
          <a:prstGeom prst="rect">
            <a:avLst/>
          </a:prstGeom>
          <a:noFill/>
          <a:ln/>
        </p:spPr>
        <p:txBody>
          <a:bodyPr wrap="square" lIns="0" tIns="0" rIns="0" bIns="0" rtlCol="0" anchor="ctr"/>
          <a:lstStyle/>
          <a:p>
            <a:pPr marL="0" indent="0" algn="r">
              <a:buNone/>
            </a:pPr>
            <a:r>
              <a:rPr lang="en-US" sz="1300" b="1" dirty="0">
                <a:solidFill>
                  <a:srgbClr val="C53030"/>
                </a:solidFill>
                <a:latin typeface="Montserrat" pitchFamily="34" charset="0"/>
                <a:ea typeface="Montserrat" pitchFamily="34" charset="-122"/>
                <a:cs typeface="Montserrat" pitchFamily="34" charset="-120"/>
              </a:rPr>
              <a:t>Rp 3,900,000</a:t>
            </a:r>
            <a:endParaRPr lang="en-US" sz="1300" dirty="0"/>
          </a:p>
        </p:txBody>
      </p:sp>
      <p:pic>
        <p:nvPicPr>
          <p:cNvPr id="35" name="Image 4" descr="preencoded.png"/>
          <p:cNvPicPr>
            <a:picLocks noChangeAspect="1"/>
          </p:cNvPicPr>
          <p:nvPr/>
        </p:nvPicPr>
        <p:blipFill>
          <a:blip r:embed="rId7"/>
          <a:srcRect/>
          <a:stretch/>
        </p:blipFill>
        <p:spPr>
          <a:xfrm>
            <a:off x="6515100" y="1922069"/>
            <a:ext cx="228600" cy="228600"/>
          </a:xfrm>
          <a:prstGeom prst="rect">
            <a:avLst/>
          </a:prstGeom>
        </p:spPr>
      </p:pic>
      <p:sp>
        <p:nvSpPr>
          <p:cNvPr id="36" name="Text 29"/>
          <p:cNvSpPr txBox="1"/>
          <p:nvPr/>
        </p:nvSpPr>
        <p:spPr>
          <a:xfrm>
            <a:off x="7162495" y="1670609"/>
            <a:ext cx="3509467" cy="171907"/>
          </a:xfrm>
          <a:prstGeom prst="rect">
            <a:avLst/>
          </a:prstGeom>
          <a:noFill/>
          <a:ln/>
        </p:spPr>
        <p:txBody>
          <a:bodyPr wrap="square" lIns="0" tIns="0" rIns="0" bIns="0" rtlCol="0" anchor="ctr"/>
          <a:lstStyle/>
          <a:p>
            <a:pPr marL="0" indent="0" algn="l">
              <a:buNone/>
            </a:pPr>
            <a:r>
              <a:rPr lang="en-US" sz="1100" dirty="0">
                <a:solidFill>
                  <a:srgbClr val="475569"/>
                </a:solidFill>
                <a:latin typeface="Roboto" pitchFamily="34" charset="0"/>
                <a:ea typeface="Roboto" pitchFamily="34" charset="-122"/>
                <a:cs typeface="Roboto" pitchFamily="34" charset="-120"/>
              </a:rPr>
              <a:t>Months 1-3: MVP refinement, initial clinical validation</a:t>
            </a:r>
            <a:endParaRPr lang="en-US" sz="1100" dirty="0"/>
          </a:p>
        </p:txBody>
      </p:sp>
      <p:sp>
        <p:nvSpPr>
          <p:cNvPr id="37" name="Text 30"/>
          <p:cNvSpPr txBox="1"/>
          <p:nvPr/>
        </p:nvSpPr>
        <p:spPr>
          <a:xfrm>
            <a:off x="7162495" y="1964131"/>
            <a:ext cx="3919118" cy="171907"/>
          </a:xfrm>
          <a:prstGeom prst="rect">
            <a:avLst/>
          </a:prstGeom>
          <a:noFill/>
          <a:ln/>
        </p:spPr>
        <p:txBody>
          <a:bodyPr wrap="square" lIns="0" tIns="0" rIns="0" bIns="0" rtlCol="0" anchor="ctr"/>
          <a:lstStyle/>
          <a:p>
            <a:pPr marL="0" indent="0" algn="l">
              <a:buNone/>
            </a:pPr>
            <a:r>
              <a:rPr lang="en-US" sz="1100" dirty="0">
                <a:solidFill>
                  <a:srgbClr val="475569"/>
                </a:solidFill>
                <a:latin typeface="Roboto" pitchFamily="34" charset="0"/>
                <a:ea typeface="Roboto" pitchFamily="34" charset="-122"/>
                <a:cs typeface="Roboto" pitchFamily="34" charset="-120"/>
              </a:rPr>
              <a:t>Months 4-8: Regulatory approval, first 20 clinic partnerships</a:t>
            </a:r>
            <a:endParaRPr lang="en-US" sz="1100" dirty="0"/>
          </a:p>
        </p:txBody>
      </p:sp>
      <p:sp>
        <p:nvSpPr>
          <p:cNvPr id="38" name="Text 31"/>
          <p:cNvSpPr txBox="1"/>
          <p:nvPr/>
        </p:nvSpPr>
        <p:spPr>
          <a:xfrm>
            <a:off x="7162495" y="2257654"/>
            <a:ext cx="3223260" cy="171907"/>
          </a:xfrm>
          <a:prstGeom prst="rect">
            <a:avLst/>
          </a:prstGeom>
          <a:noFill/>
          <a:ln/>
        </p:spPr>
        <p:txBody>
          <a:bodyPr wrap="square" lIns="0" tIns="0" rIns="0" bIns="0" rtlCol="0" anchor="ctr"/>
          <a:lstStyle/>
          <a:p>
            <a:pPr marL="0" indent="0" algn="l">
              <a:buNone/>
            </a:pPr>
            <a:r>
              <a:rPr lang="en-US" sz="1100" dirty="0">
                <a:solidFill>
                  <a:srgbClr val="475569"/>
                </a:solidFill>
                <a:latin typeface="Roboto" pitchFamily="34" charset="0"/>
                <a:ea typeface="Roboto" pitchFamily="34" charset="-122"/>
                <a:cs typeface="Roboto" pitchFamily="34" charset="-120"/>
              </a:rPr>
              <a:t>Months 9-12: Market penetration, API integration</a:t>
            </a:r>
            <a:endParaRPr lang="en-US" sz="1100" dirty="0"/>
          </a:p>
        </p:txBody>
      </p:sp>
      <p:sp>
        <p:nvSpPr>
          <p:cNvPr id="39" name="Text 32"/>
          <p:cNvSpPr txBox="1"/>
          <p:nvPr/>
        </p:nvSpPr>
        <p:spPr>
          <a:xfrm>
            <a:off x="7162495" y="2551176"/>
            <a:ext cx="3642970" cy="171907"/>
          </a:xfrm>
          <a:prstGeom prst="rect">
            <a:avLst/>
          </a:prstGeom>
          <a:noFill/>
          <a:ln/>
        </p:spPr>
        <p:txBody>
          <a:bodyPr wrap="square" lIns="0" tIns="0" rIns="0" bIns="0" rtlCol="0" anchor="ctr"/>
          <a:lstStyle/>
          <a:p>
            <a:pPr marL="0" indent="0" algn="l">
              <a:buNone/>
            </a:pPr>
            <a:r>
              <a:rPr lang="en-US" sz="1100" dirty="0">
                <a:solidFill>
                  <a:srgbClr val="475569"/>
                </a:solidFill>
                <a:latin typeface="Roboto" pitchFamily="34" charset="0"/>
                <a:ea typeface="Roboto" pitchFamily="34" charset="-122"/>
                <a:cs typeface="Roboto" pitchFamily="34" charset="-120"/>
              </a:rPr>
              <a:t>Months 13-18: Scaling to 750+ clinics, break-even point</a:t>
            </a:r>
            <a:endParaRPr lang="en-US" sz="1100" dirty="0"/>
          </a:p>
        </p:txBody>
      </p:sp>
      <p:sp>
        <p:nvSpPr>
          <p:cNvPr id="40" name="Shape 33"/>
          <p:cNvSpPr/>
          <p:nvPr/>
        </p:nvSpPr>
        <p:spPr>
          <a:xfrm>
            <a:off x="6210605" y="3358591"/>
            <a:ext cx="5676595" cy="1923898"/>
          </a:xfrm>
          <a:prstGeom prst="roundRect">
            <a:avLst>
              <a:gd name="adj" fmla="val 3765"/>
            </a:avLst>
          </a:prstGeom>
          <a:solidFill>
            <a:srgbClr val="FFFFFF">
              <a:alpha val="85000"/>
            </a:srgbClr>
          </a:solidFill>
          <a:ln/>
          <a:effectLst>
            <a:outerShdw blurRad="139700" dist="101600" dir="5400000" algn="bl" rotWithShape="0">
              <a:srgbClr val="000000">
                <a:alpha val="10000"/>
              </a:srgbClr>
            </a:outerShdw>
          </a:effectLst>
        </p:spPr>
      </p:sp>
      <p:sp>
        <p:nvSpPr>
          <p:cNvPr id="41" name="Shape 34"/>
          <p:cNvSpPr/>
          <p:nvPr/>
        </p:nvSpPr>
        <p:spPr>
          <a:xfrm>
            <a:off x="6439205" y="4051706"/>
            <a:ext cx="381305" cy="381305"/>
          </a:xfrm>
          <a:prstGeom prst="ellipse">
            <a:avLst/>
          </a:prstGeom>
          <a:solidFill>
            <a:srgbClr val="FEE2E2">
              <a:alpha val="50000"/>
            </a:srgbClr>
          </a:solidFill>
          <a:ln/>
        </p:spPr>
      </p:sp>
      <p:pic>
        <p:nvPicPr>
          <p:cNvPr id="42" name="Image 5" descr="preencoded.png"/>
          <p:cNvPicPr>
            <a:picLocks noChangeAspect="1"/>
          </p:cNvPicPr>
          <p:nvPr/>
        </p:nvPicPr>
        <p:blipFill>
          <a:blip r:embed="rId8"/>
          <a:srcRect/>
          <a:stretch/>
        </p:blipFill>
        <p:spPr>
          <a:xfrm>
            <a:off x="6515100" y="4127602"/>
            <a:ext cx="228600" cy="228600"/>
          </a:xfrm>
          <a:prstGeom prst="rect">
            <a:avLst/>
          </a:prstGeom>
        </p:spPr>
      </p:pic>
      <p:sp>
        <p:nvSpPr>
          <p:cNvPr id="43" name="Text 35"/>
          <p:cNvSpPr txBox="1"/>
          <p:nvPr/>
        </p:nvSpPr>
        <p:spPr>
          <a:xfrm>
            <a:off x="6972300" y="3606394"/>
            <a:ext cx="2030882" cy="200254"/>
          </a:xfrm>
          <a:prstGeom prst="rect">
            <a:avLst/>
          </a:prstGeom>
          <a:noFill/>
          <a:ln/>
        </p:spPr>
        <p:txBody>
          <a:bodyPr wrap="square" lIns="0" tIns="0" rIns="0" bIns="0" rtlCol="0" anchor="ctr"/>
          <a:lstStyle/>
          <a:p>
            <a:pPr marL="0" indent="0" algn="l">
              <a:buNone/>
            </a:pPr>
            <a:r>
              <a:rPr lang="en-US" sz="1300" b="1" dirty="0">
                <a:solidFill>
                  <a:srgbClr val="1E3A8A"/>
                </a:solidFill>
                <a:latin typeface="Montserrat" pitchFamily="34" charset="0"/>
                <a:ea typeface="Montserrat" pitchFamily="34" charset="-122"/>
                <a:cs typeface="Montserrat" pitchFamily="34" charset="-120"/>
              </a:rPr>
              <a:t>Return on Investment</a:t>
            </a:r>
            <a:endParaRPr lang="en-US" sz="1300" dirty="0"/>
          </a:p>
        </p:txBody>
      </p:sp>
      <p:sp>
        <p:nvSpPr>
          <p:cNvPr id="44" name="Text 36"/>
          <p:cNvSpPr txBox="1"/>
          <p:nvPr/>
        </p:nvSpPr>
        <p:spPr>
          <a:xfrm>
            <a:off x="7162495" y="3933749"/>
            <a:ext cx="1509674" cy="171907"/>
          </a:xfrm>
          <a:prstGeom prst="rect">
            <a:avLst/>
          </a:prstGeom>
          <a:noFill/>
          <a:ln/>
        </p:spPr>
        <p:txBody>
          <a:bodyPr wrap="square" lIns="0" tIns="0" rIns="0" bIns="0" rtlCol="0" anchor="ctr"/>
          <a:lstStyle/>
          <a:p>
            <a:pPr marL="0" indent="0" algn="l">
              <a:buNone/>
            </a:pPr>
            <a:r>
              <a:rPr lang="en-US" sz="1100" dirty="0">
                <a:solidFill>
                  <a:srgbClr val="475569"/>
                </a:solidFill>
                <a:latin typeface="Roboto" pitchFamily="34" charset="0"/>
                <a:ea typeface="Roboto" pitchFamily="34" charset="-122"/>
                <a:cs typeface="Roboto" pitchFamily="34" charset="-120"/>
              </a:rPr>
              <a:t>Break-even: Month 18</a:t>
            </a:r>
            <a:endParaRPr lang="en-US" sz="1100" dirty="0"/>
          </a:p>
        </p:txBody>
      </p:sp>
      <p:sp>
        <p:nvSpPr>
          <p:cNvPr id="45" name="Text 37"/>
          <p:cNvSpPr txBox="1"/>
          <p:nvPr/>
        </p:nvSpPr>
        <p:spPr>
          <a:xfrm>
            <a:off x="7162495" y="4188866"/>
            <a:ext cx="1423721" cy="171907"/>
          </a:xfrm>
          <a:prstGeom prst="rect">
            <a:avLst/>
          </a:prstGeom>
          <a:noFill/>
          <a:ln/>
        </p:spPr>
        <p:txBody>
          <a:bodyPr wrap="square" lIns="0" tIns="0" rIns="0" bIns="0" rtlCol="0" anchor="ctr"/>
          <a:lstStyle/>
          <a:p>
            <a:pPr marL="0" indent="0" algn="l">
              <a:buNone/>
            </a:pPr>
            <a:r>
              <a:rPr lang="en-US" sz="1100" dirty="0">
                <a:solidFill>
                  <a:srgbClr val="475569"/>
                </a:solidFill>
                <a:latin typeface="Roboto" pitchFamily="34" charset="0"/>
                <a:ea typeface="Roboto" pitchFamily="34" charset="-122"/>
                <a:cs typeface="Roboto" pitchFamily="34" charset="-120"/>
              </a:rPr>
              <a:t>Profitable: Month 24</a:t>
            </a:r>
            <a:endParaRPr lang="en-US" sz="1100" dirty="0"/>
          </a:p>
        </p:txBody>
      </p:sp>
      <p:sp>
        <p:nvSpPr>
          <p:cNvPr id="46" name="Text 38"/>
          <p:cNvSpPr txBox="1"/>
          <p:nvPr/>
        </p:nvSpPr>
        <p:spPr>
          <a:xfrm>
            <a:off x="7162495" y="4443984"/>
            <a:ext cx="2299716" cy="171907"/>
          </a:xfrm>
          <a:prstGeom prst="rect">
            <a:avLst/>
          </a:prstGeom>
          <a:noFill/>
          <a:ln/>
        </p:spPr>
        <p:txBody>
          <a:bodyPr wrap="square" lIns="0" tIns="0" rIns="0" bIns="0" rtlCol="0" anchor="ctr"/>
          <a:lstStyle/>
          <a:p>
            <a:pPr marL="0" indent="0" algn="l">
              <a:buNone/>
            </a:pPr>
            <a:r>
              <a:rPr lang="en-US" sz="1100" dirty="0">
                <a:solidFill>
                  <a:srgbClr val="475569"/>
                </a:solidFill>
                <a:latin typeface="Roboto" pitchFamily="34" charset="0"/>
                <a:ea typeface="Roboto" pitchFamily="34" charset="-122"/>
                <a:cs typeface="Roboto" pitchFamily="34" charset="-120"/>
              </a:rPr>
              <a:t>500,000+ lives impacted by Year 3</a:t>
            </a:r>
            <a:endParaRPr lang="en-US" sz="1100" dirty="0"/>
          </a:p>
        </p:txBody>
      </p:sp>
      <p:sp>
        <p:nvSpPr>
          <p:cNvPr id="47" name="Text 39"/>
          <p:cNvSpPr txBox="1"/>
          <p:nvPr/>
        </p:nvSpPr>
        <p:spPr>
          <a:xfrm>
            <a:off x="7162495" y="4699102"/>
            <a:ext cx="2519172" cy="171907"/>
          </a:xfrm>
          <a:prstGeom prst="rect">
            <a:avLst/>
          </a:prstGeom>
          <a:noFill/>
          <a:ln/>
        </p:spPr>
        <p:txBody>
          <a:bodyPr wrap="square" lIns="0" tIns="0" rIns="0" bIns="0" rtlCol="0" anchor="ctr"/>
          <a:lstStyle/>
          <a:p>
            <a:pPr marL="0" indent="0" algn="l">
              <a:buNone/>
            </a:pPr>
            <a:r>
              <a:rPr lang="en-US" sz="1100" dirty="0">
                <a:solidFill>
                  <a:srgbClr val="475569"/>
                </a:solidFill>
                <a:latin typeface="Roboto" pitchFamily="34" charset="0"/>
                <a:ea typeface="Roboto" pitchFamily="34" charset="-122"/>
                <a:cs typeface="Roboto" pitchFamily="34" charset="-120"/>
              </a:rPr>
              <a:t>15% target reduction in CVD mortality</a:t>
            </a:r>
            <a:endParaRPr lang="en-US" sz="1100" dirty="0"/>
          </a:p>
        </p:txBody>
      </p:sp>
      <p:pic>
        <p:nvPicPr>
          <p:cNvPr id="48" name="Image 6" descr="preencoded.png"/>
          <p:cNvPicPr>
            <a:picLocks noChangeAspect="1"/>
          </p:cNvPicPr>
          <p:nvPr/>
        </p:nvPicPr>
        <p:blipFill>
          <a:blip r:embed="rId9"/>
          <a:srcRect/>
          <a:stretch/>
        </p:blipFill>
        <p:spPr>
          <a:xfrm>
            <a:off x="3305556" y="6545275"/>
            <a:ext cx="152705" cy="152705"/>
          </a:xfrm>
          <a:prstGeom prst="rect">
            <a:avLst/>
          </a:prstGeom>
        </p:spPr>
      </p:pic>
      <p:sp>
        <p:nvSpPr>
          <p:cNvPr id="49" name="Text 40"/>
          <p:cNvSpPr txBox="1"/>
          <p:nvPr/>
        </p:nvSpPr>
        <p:spPr>
          <a:xfrm>
            <a:off x="3534156" y="6536131"/>
            <a:ext cx="5468112" cy="181051"/>
          </a:xfrm>
          <a:prstGeom prst="rect">
            <a:avLst/>
          </a:prstGeom>
          <a:noFill/>
          <a:ln/>
        </p:spPr>
        <p:txBody>
          <a:bodyPr wrap="square" lIns="0" tIns="0" rIns="0" bIns="0" rtlCol="0" anchor="ctr"/>
          <a:lstStyle/>
          <a:p>
            <a:pPr marL="0" indent="0" algn="ctr">
              <a:buNone/>
            </a:pPr>
            <a:r>
              <a:rPr lang="en-US" sz="1200" dirty="0">
                <a:solidFill>
                  <a:srgbClr val="475569"/>
                </a:solidFill>
                <a:latin typeface="Roboto" pitchFamily="34" charset="0"/>
                <a:ea typeface="Roboto" pitchFamily="34" charset="-122"/>
                <a:cs typeface="Roboto" pitchFamily="34" charset="-120"/>
              </a:rPr>
              <a:t>Detailed financial projections and budget allocation plan available upon request</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F8FAFC"/>
          </a:solidFill>
          <a:ln/>
        </p:spPr>
      </p:sp>
      <p:sp>
        <p:nvSpPr>
          <p:cNvPr id="3" name="Shape 1"/>
          <p:cNvSpPr/>
          <p:nvPr/>
        </p:nvSpPr>
        <p:spPr>
          <a:xfrm>
            <a:off x="0" y="0"/>
            <a:ext cx="12191695" cy="6858000"/>
          </a:xfrm>
          <a:prstGeom prst="rect">
            <a:avLst/>
          </a:prstGeom>
          <a:solidFill>
            <a:srgbClr val="F0F4F8"/>
          </a:solidFill>
          <a:ln/>
        </p:spPr>
      </p:sp>
      <p:sp>
        <p:nvSpPr>
          <p:cNvPr id="4" name="Shape 2"/>
          <p:cNvSpPr/>
          <p:nvPr/>
        </p:nvSpPr>
        <p:spPr>
          <a:xfrm>
            <a:off x="6476695" y="-2857500"/>
            <a:ext cx="7619695" cy="7619695"/>
          </a:xfrm>
          <a:prstGeom prst="ellipse">
            <a:avLst/>
          </a:prstGeom>
          <a:solidFill>
            <a:srgbClr val="C53030">
              <a:alpha val="15000"/>
            </a:srgbClr>
          </a:solidFill>
          <a:ln/>
        </p:spPr>
      </p:sp>
      <p:sp>
        <p:nvSpPr>
          <p:cNvPr id="5" name="Shape 3"/>
          <p:cNvSpPr/>
          <p:nvPr/>
        </p:nvSpPr>
        <p:spPr>
          <a:xfrm>
            <a:off x="-952805" y="4000500"/>
            <a:ext cx="4762195" cy="4762195"/>
          </a:xfrm>
          <a:prstGeom prst="ellipse">
            <a:avLst/>
          </a:prstGeom>
          <a:solidFill>
            <a:srgbClr val="2B6CB0">
              <a:alpha val="10000"/>
            </a:srgbClr>
          </a:solidFill>
          <a:ln/>
        </p:spPr>
      </p:sp>
      <p:sp>
        <p:nvSpPr>
          <p:cNvPr id="6" name="Text 4"/>
          <p:cNvSpPr txBox="1"/>
          <p:nvPr/>
        </p:nvSpPr>
        <p:spPr>
          <a:xfrm>
            <a:off x="3726180" y="295351"/>
            <a:ext cx="5029200" cy="467258"/>
          </a:xfrm>
          <a:prstGeom prst="rect">
            <a:avLst/>
          </a:prstGeom>
          <a:noFill/>
          <a:ln/>
        </p:spPr>
        <p:txBody>
          <a:bodyPr wrap="square" lIns="0" tIns="0" rIns="0" bIns="0" rtlCol="0" anchor="ctr"/>
          <a:lstStyle/>
          <a:p>
            <a:pPr marL="0" indent="0" algn="ctr">
              <a:buNone/>
            </a:pPr>
            <a:r>
              <a:rPr lang="en-US" sz="3000" b="1" dirty="0">
                <a:solidFill>
                  <a:srgbClr val="1E3A8A"/>
                </a:solidFill>
                <a:latin typeface="Montserrat" pitchFamily="34" charset="0"/>
                <a:ea typeface="Montserrat" pitchFamily="34" charset="-122"/>
                <a:cs typeface="Montserrat" pitchFamily="34" charset="-120"/>
              </a:rPr>
              <a:t>Call to Action &amp; Contact</a:t>
            </a:r>
            <a:endParaRPr lang="en-US" sz="3000" dirty="0"/>
          </a:p>
        </p:txBody>
      </p:sp>
      <p:sp>
        <p:nvSpPr>
          <p:cNvPr id="7" name="Shape 5"/>
          <p:cNvSpPr/>
          <p:nvPr/>
        </p:nvSpPr>
        <p:spPr>
          <a:xfrm>
            <a:off x="5381244" y="838505"/>
            <a:ext cx="1429207" cy="28346"/>
          </a:xfrm>
          <a:prstGeom prst="roundRect">
            <a:avLst>
              <a:gd name="adj" fmla="val 2150568"/>
            </a:avLst>
          </a:prstGeom>
          <a:solidFill>
            <a:srgbClr val="C53030"/>
          </a:solidFill>
          <a:ln/>
        </p:spPr>
      </p:sp>
      <p:sp>
        <p:nvSpPr>
          <p:cNvPr id="8" name="Shape 6"/>
          <p:cNvSpPr/>
          <p:nvPr/>
        </p:nvSpPr>
        <p:spPr>
          <a:xfrm>
            <a:off x="304495" y="1095451"/>
            <a:ext cx="5676595" cy="4390949"/>
          </a:xfrm>
          <a:prstGeom prst="roundRect">
            <a:avLst>
              <a:gd name="adj" fmla="val 723"/>
            </a:avLst>
          </a:prstGeom>
          <a:solidFill>
            <a:srgbClr val="FFFFFF">
              <a:alpha val="85000"/>
            </a:srgbClr>
          </a:solidFill>
          <a:ln/>
          <a:effectLst>
            <a:outerShdw blurRad="139700" dist="101600" dir="5400000" algn="bl" rotWithShape="0">
              <a:srgbClr val="000000">
                <a:alpha val="10000"/>
              </a:srgbClr>
            </a:outerShdw>
          </a:effectLst>
        </p:spPr>
      </p:sp>
      <p:sp>
        <p:nvSpPr>
          <p:cNvPr id="9" name="Shape 7"/>
          <p:cNvSpPr/>
          <p:nvPr/>
        </p:nvSpPr>
        <p:spPr>
          <a:xfrm>
            <a:off x="6210605" y="1095451"/>
            <a:ext cx="5676595" cy="4390949"/>
          </a:xfrm>
          <a:prstGeom prst="roundRect">
            <a:avLst>
              <a:gd name="adj" fmla="val 723"/>
            </a:avLst>
          </a:prstGeom>
          <a:solidFill>
            <a:srgbClr val="FFFFFF">
              <a:alpha val="85000"/>
            </a:srgbClr>
          </a:solidFill>
          <a:ln/>
          <a:effectLst>
            <a:outerShdw blurRad="139700" dist="101600" dir="5400000" algn="bl" rotWithShape="0">
              <a:srgbClr val="000000">
                <a:alpha val="10000"/>
              </a:srgbClr>
            </a:outerShdw>
          </a:effectLst>
        </p:spPr>
      </p:sp>
      <p:sp>
        <p:nvSpPr>
          <p:cNvPr id="10" name="Shape 8"/>
          <p:cNvSpPr/>
          <p:nvPr/>
        </p:nvSpPr>
        <p:spPr>
          <a:xfrm>
            <a:off x="533095" y="1552651"/>
            <a:ext cx="38405" cy="3086100"/>
          </a:xfrm>
          <a:prstGeom prst="rect">
            <a:avLst/>
          </a:prstGeom>
          <a:solidFill>
            <a:srgbClr val="C53030"/>
          </a:solidFill>
          <a:ln/>
        </p:spPr>
      </p:sp>
      <p:sp>
        <p:nvSpPr>
          <p:cNvPr id="11" name="Text 9"/>
          <p:cNvSpPr txBox="1"/>
          <p:nvPr/>
        </p:nvSpPr>
        <p:spPr>
          <a:xfrm>
            <a:off x="761695" y="1580998"/>
            <a:ext cx="4705502" cy="277063"/>
          </a:xfrm>
          <a:prstGeom prst="rect">
            <a:avLst/>
          </a:prstGeom>
          <a:noFill/>
          <a:ln/>
        </p:spPr>
        <p:txBody>
          <a:bodyPr wrap="square" lIns="0" tIns="0" rIns="0" bIns="0" rtlCol="0" anchor="ctr"/>
          <a:lstStyle/>
          <a:p>
            <a:pPr marL="0" indent="0" algn="l">
              <a:buNone/>
            </a:pPr>
            <a:r>
              <a:rPr lang="en-US" sz="1800" b="1" dirty="0">
                <a:solidFill>
                  <a:srgbClr val="1E3A8A"/>
                </a:solidFill>
                <a:latin typeface="Montserrat" pitchFamily="34" charset="0"/>
                <a:ea typeface="Montserrat" pitchFamily="34" charset="-122"/>
                <a:cs typeface="Montserrat" pitchFamily="34" charset="-120"/>
              </a:rPr>
              <a:t>Ready for Hackathon &amp; National Scale</a:t>
            </a:r>
            <a:endParaRPr lang="en-US" sz="1800" dirty="0"/>
          </a:p>
        </p:txBody>
      </p:sp>
      <p:sp>
        <p:nvSpPr>
          <p:cNvPr id="12" name="Text 10"/>
          <p:cNvSpPr txBox="1"/>
          <p:nvPr/>
        </p:nvSpPr>
        <p:spPr>
          <a:xfrm>
            <a:off x="761695" y="1990649"/>
            <a:ext cx="4610405" cy="409651"/>
          </a:xfrm>
          <a:prstGeom prst="rect">
            <a:avLst/>
          </a:prstGeom>
          <a:noFill/>
          <a:ln/>
        </p:spPr>
        <p:txBody>
          <a:bodyPr wrap="square" lIns="0" tIns="0" rIns="0" bIns="0" rtlCol="0" anchor="ctr"/>
          <a:lstStyle/>
          <a:p>
            <a:pPr marL="0" indent="0" algn="l">
              <a:buNone/>
            </a:pPr>
            <a:r>
              <a:rPr lang="en-US" sz="1200" dirty="0">
                <a:solidFill>
                  <a:srgbClr val="475569"/>
                </a:solidFill>
                <a:latin typeface="Roboto" pitchFamily="34" charset="0"/>
                <a:ea typeface="Roboto" pitchFamily="34" charset="-122"/>
                <a:cs typeface="Roboto" pitchFamily="34" charset="-120"/>
              </a:rPr>
              <a:t>Our AI Konsultan Cardiovascular Indonesia solution is prepared for immediate implementation with:</a:t>
            </a:r>
            <a:endParaRPr lang="en-US" sz="1200" dirty="0"/>
          </a:p>
        </p:txBody>
      </p:sp>
      <p:sp>
        <p:nvSpPr>
          <p:cNvPr id="13" name="Text 11"/>
          <p:cNvSpPr txBox="1"/>
          <p:nvPr/>
        </p:nvSpPr>
        <p:spPr>
          <a:xfrm>
            <a:off x="952805" y="2600554"/>
            <a:ext cx="4219956" cy="181051"/>
          </a:xfrm>
          <a:prstGeom prst="rect">
            <a:avLst/>
          </a:prstGeom>
          <a:noFill/>
          <a:ln/>
        </p:spPr>
        <p:txBody>
          <a:bodyPr wrap="square" lIns="0" tIns="0" rIns="0" bIns="0" rtlCol="0" anchor="ctr"/>
          <a:lstStyle/>
          <a:p>
            <a:pPr marL="0" indent="0" algn="l">
              <a:buNone/>
            </a:pPr>
            <a:r>
              <a:rPr lang="en-US" sz="1200" dirty="0">
                <a:solidFill>
                  <a:srgbClr val="4B5563"/>
                </a:solidFill>
                <a:latin typeface="Roboto" pitchFamily="34" charset="0"/>
                <a:ea typeface="Roboto" pitchFamily="34" charset="-122"/>
                <a:cs typeface="Roboto" pitchFamily="34" charset="-120"/>
              </a:rPr>
              <a:t>Working MVP - Functional AI cardiovascular risk assessment</a:t>
            </a:r>
            <a:endParaRPr lang="en-US" sz="1200" dirty="0"/>
          </a:p>
        </p:txBody>
      </p:sp>
      <p:sp>
        <p:nvSpPr>
          <p:cNvPr id="14" name="Text 12"/>
          <p:cNvSpPr txBox="1"/>
          <p:nvPr/>
        </p:nvSpPr>
        <p:spPr>
          <a:xfrm>
            <a:off x="952805" y="2905049"/>
            <a:ext cx="3724351" cy="181051"/>
          </a:xfrm>
          <a:prstGeom prst="rect">
            <a:avLst/>
          </a:prstGeom>
          <a:noFill/>
          <a:ln/>
        </p:spPr>
        <p:txBody>
          <a:bodyPr wrap="square" lIns="0" tIns="0" rIns="0" bIns="0" rtlCol="0" anchor="ctr"/>
          <a:lstStyle/>
          <a:p>
            <a:pPr marL="0" indent="0" algn="l">
              <a:buNone/>
            </a:pPr>
            <a:r>
              <a:rPr lang="en-US" sz="1200" dirty="0">
                <a:solidFill>
                  <a:srgbClr val="4B5563"/>
                </a:solidFill>
                <a:latin typeface="Roboto" pitchFamily="34" charset="0"/>
                <a:ea typeface="Roboto" pitchFamily="34" charset="-122"/>
                <a:cs typeface="Roboto" pitchFamily="34" charset="-120"/>
              </a:rPr>
              <a:t>Clinical Validation - Healthcare professional oversight</a:t>
            </a:r>
            <a:endParaRPr lang="en-US" sz="1200" dirty="0"/>
          </a:p>
        </p:txBody>
      </p:sp>
      <p:sp>
        <p:nvSpPr>
          <p:cNvPr id="15" name="Text 13"/>
          <p:cNvSpPr txBox="1"/>
          <p:nvPr/>
        </p:nvSpPr>
        <p:spPr>
          <a:xfrm>
            <a:off x="952805" y="3209544"/>
            <a:ext cx="3419856" cy="181051"/>
          </a:xfrm>
          <a:prstGeom prst="rect">
            <a:avLst/>
          </a:prstGeom>
          <a:noFill/>
          <a:ln/>
        </p:spPr>
        <p:txBody>
          <a:bodyPr wrap="square" lIns="0" tIns="0" rIns="0" bIns="0" rtlCol="0" anchor="ctr"/>
          <a:lstStyle/>
          <a:p>
            <a:pPr marL="0" indent="0" algn="l">
              <a:buNone/>
            </a:pPr>
            <a:r>
              <a:rPr lang="en-US" sz="1200" dirty="0">
                <a:solidFill>
                  <a:srgbClr val="4B5563"/>
                </a:solidFill>
                <a:latin typeface="Roboto" pitchFamily="34" charset="0"/>
                <a:ea typeface="Roboto" pitchFamily="34" charset="-122"/>
                <a:cs typeface="Roboto" pitchFamily="34" charset="-120"/>
              </a:rPr>
              <a:t>Scalable System - Ready for national deployment</a:t>
            </a:r>
            <a:endParaRPr lang="en-US" sz="1200" dirty="0"/>
          </a:p>
        </p:txBody>
      </p:sp>
      <p:sp>
        <p:nvSpPr>
          <p:cNvPr id="16" name="Text 14"/>
          <p:cNvSpPr txBox="1"/>
          <p:nvPr/>
        </p:nvSpPr>
        <p:spPr>
          <a:xfrm>
            <a:off x="952805" y="3514954"/>
            <a:ext cx="4534510" cy="181051"/>
          </a:xfrm>
          <a:prstGeom prst="rect">
            <a:avLst/>
          </a:prstGeom>
          <a:noFill/>
          <a:ln/>
        </p:spPr>
        <p:txBody>
          <a:bodyPr wrap="square" lIns="0" tIns="0" rIns="0" bIns="0" rtlCol="0" anchor="ctr"/>
          <a:lstStyle/>
          <a:p>
            <a:pPr marL="0" indent="0" algn="l">
              <a:buNone/>
            </a:pPr>
            <a:r>
              <a:rPr lang="en-US" sz="1200" dirty="0">
                <a:solidFill>
                  <a:srgbClr val="4B5563"/>
                </a:solidFill>
                <a:latin typeface="Roboto" pitchFamily="34" charset="0"/>
                <a:ea typeface="Roboto" pitchFamily="34" charset="-122"/>
                <a:cs typeface="Roboto" pitchFamily="34" charset="-120"/>
              </a:rPr>
              <a:t>SATUSEHAT Ready - Compliant with national health infrastructure</a:t>
            </a:r>
            <a:endParaRPr lang="en-US" sz="1200" dirty="0"/>
          </a:p>
        </p:txBody>
      </p:sp>
      <p:sp>
        <p:nvSpPr>
          <p:cNvPr id="17" name="Text 15"/>
          <p:cNvSpPr txBox="1"/>
          <p:nvPr/>
        </p:nvSpPr>
        <p:spPr>
          <a:xfrm>
            <a:off x="952805" y="3819449"/>
            <a:ext cx="4391863" cy="181051"/>
          </a:xfrm>
          <a:prstGeom prst="rect">
            <a:avLst/>
          </a:prstGeom>
          <a:noFill/>
          <a:ln/>
        </p:spPr>
        <p:txBody>
          <a:bodyPr wrap="square" lIns="0" tIns="0" rIns="0" bIns="0" rtlCol="0" anchor="ctr"/>
          <a:lstStyle/>
          <a:p>
            <a:pPr marL="0" indent="0" algn="l">
              <a:buNone/>
            </a:pPr>
            <a:r>
              <a:rPr lang="en-US" sz="1200" dirty="0">
                <a:solidFill>
                  <a:srgbClr val="4B5563"/>
                </a:solidFill>
                <a:latin typeface="Roboto" pitchFamily="34" charset="0"/>
                <a:ea typeface="Roboto" pitchFamily="34" charset="-122"/>
                <a:cs typeface="Roboto" pitchFamily="34" charset="-120"/>
              </a:rPr>
              <a:t>Evidence-Based - Built on latest AHA/ESC/Perki 2024 protocols</a:t>
            </a:r>
            <a:endParaRPr lang="en-US" sz="1200" dirty="0"/>
          </a:p>
        </p:txBody>
      </p:sp>
      <p:sp>
        <p:nvSpPr>
          <p:cNvPr id="18" name="Shape 16"/>
          <p:cNvSpPr/>
          <p:nvPr/>
        </p:nvSpPr>
        <p:spPr>
          <a:xfrm>
            <a:off x="761695" y="4181551"/>
            <a:ext cx="2381098" cy="457200"/>
          </a:xfrm>
          <a:prstGeom prst="roundRect">
            <a:avLst>
              <a:gd name="adj" fmla="val 33333"/>
            </a:avLst>
          </a:prstGeom>
          <a:solidFill>
            <a:srgbClr val="C53030"/>
          </a:solidFill>
          <a:ln/>
        </p:spPr>
      </p:sp>
      <p:sp>
        <p:nvSpPr>
          <p:cNvPr id="19" name="Text 17"/>
          <p:cNvSpPr txBox="1"/>
          <p:nvPr/>
        </p:nvSpPr>
        <p:spPr>
          <a:xfrm>
            <a:off x="1067105" y="4315054"/>
            <a:ext cx="1886407" cy="181051"/>
          </a:xfrm>
          <a:prstGeom prst="rect">
            <a:avLst/>
          </a:prstGeom>
          <a:noFill/>
          <a:ln/>
        </p:spPr>
        <p:txBody>
          <a:bodyPr wrap="square" lIns="0" tIns="0" rIns="0" bIns="0" rtlCol="0" anchor="ctr"/>
          <a:lstStyle/>
          <a:p>
            <a:pPr marL="0" indent="0" algn="ctr">
              <a:buNone/>
            </a:pPr>
            <a:r>
              <a:rPr lang="en-US" sz="1200" b="1" dirty="0">
                <a:solidFill>
                  <a:srgbClr val="FFFFFF"/>
                </a:solidFill>
                <a:latin typeface="Montserrat" pitchFamily="34" charset="0"/>
                <a:ea typeface="Montserrat" pitchFamily="34" charset="-122"/>
                <a:cs typeface="Montserrat" pitchFamily="34" charset="-120"/>
              </a:rPr>
              <a:t>Partner With Us Today</a:t>
            </a:r>
            <a:endParaRPr lang="en-US" sz="1200" dirty="0"/>
          </a:p>
        </p:txBody>
      </p:sp>
      <p:sp>
        <p:nvSpPr>
          <p:cNvPr id="20" name="Shape 18"/>
          <p:cNvSpPr/>
          <p:nvPr/>
        </p:nvSpPr>
        <p:spPr>
          <a:xfrm>
            <a:off x="6439205" y="1387145"/>
            <a:ext cx="381305" cy="381305"/>
          </a:xfrm>
          <a:prstGeom prst="ellipse">
            <a:avLst/>
          </a:prstGeom>
          <a:solidFill>
            <a:srgbClr val="FEE2E2">
              <a:alpha val="50000"/>
            </a:srgbClr>
          </a:solidFill>
          <a:ln/>
        </p:spPr>
      </p:sp>
      <p:pic>
        <p:nvPicPr>
          <p:cNvPr id="21" name="Image 0" descr="preencoded.png"/>
          <p:cNvPicPr>
            <a:picLocks noChangeAspect="1"/>
          </p:cNvPicPr>
          <p:nvPr/>
        </p:nvPicPr>
        <p:blipFill>
          <a:blip r:embed="rId3"/>
          <a:srcRect/>
          <a:stretch/>
        </p:blipFill>
        <p:spPr>
          <a:xfrm>
            <a:off x="6534302" y="1482242"/>
            <a:ext cx="190195" cy="190195"/>
          </a:xfrm>
          <a:prstGeom prst="rect">
            <a:avLst/>
          </a:prstGeom>
        </p:spPr>
      </p:pic>
      <p:sp>
        <p:nvSpPr>
          <p:cNvPr id="22" name="Shape 19"/>
          <p:cNvSpPr/>
          <p:nvPr/>
        </p:nvSpPr>
        <p:spPr>
          <a:xfrm>
            <a:off x="6439205" y="4621378"/>
            <a:ext cx="381305" cy="381305"/>
          </a:xfrm>
          <a:prstGeom prst="ellipse">
            <a:avLst/>
          </a:prstGeom>
          <a:solidFill>
            <a:srgbClr val="FEE2E2">
              <a:alpha val="50000"/>
            </a:srgbClr>
          </a:solidFill>
          <a:ln/>
        </p:spPr>
      </p:sp>
      <p:sp>
        <p:nvSpPr>
          <p:cNvPr id="23" name="Text 20"/>
          <p:cNvSpPr txBox="1"/>
          <p:nvPr/>
        </p:nvSpPr>
        <p:spPr>
          <a:xfrm>
            <a:off x="6972300" y="1343254"/>
            <a:ext cx="3440887" cy="200254"/>
          </a:xfrm>
          <a:prstGeom prst="rect">
            <a:avLst/>
          </a:prstGeom>
          <a:noFill/>
          <a:ln/>
        </p:spPr>
        <p:txBody>
          <a:bodyPr wrap="square" lIns="0" tIns="0" rIns="0" bIns="0" rtlCol="0" anchor="ctr"/>
          <a:lstStyle/>
          <a:p>
            <a:pPr marL="0" indent="0" algn="l">
              <a:buNone/>
            </a:pPr>
            <a:r>
              <a:rPr lang="en-US" sz="1300" b="1" dirty="0">
                <a:solidFill>
                  <a:srgbClr val="1E3A8A"/>
                </a:solidFill>
                <a:latin typeface="Montserrat" pitchFamily="34" charset="0"/>
                <a:ea typeface="Montserrat" pitchFamily="34" charset="-122"/>
                <a:cs typeface="Montserrat" pitchFamily="34" charset="-120"/>
              </a:rPr>
              <a:t>AI Konsultan Cardiovascular Indonesia</a:t>
            </a:r>
            <a:endParaRPr lang="en-US" sz="1300" dirty="0"/>
          </a:p>
        </p:txBody>
      </p:sp>
      <p:sp>
        <p:nvSpPr>
          <p:cNvPr id="24" name="Text 21"/>
          <p:cNvSpPr txBox="1"/>
          <p:nvPr/>
        </p:nvSpPr>
        <p:spPr>
          <a:xfrm>
            <a:off x="6972300" y="1632204"/>
            <a:ext cx="4661611" cy="171907"/>
          </a:xfrm>
          <a:prstGeom prst="rect">
            <a:avLst/>
          </a:prstGeom>
          <a:noFill/>
          <a:ln/>
        </p:spPr>
        <p:txBody>
          <a:bodyPr wrap="square" lIns="0" tIns="0" rIns="0" bIns="0" rtlCol="0" anchor="ctr"/>
          <a:lstStyle/>
          <a:p>
            <a:pPr marL="0" indent="0" algn="l">
              <a:buNone/>
            </a:pPr>
            <a:r>
              <a:rPr lang="en-US" sz="1100" dirty="0">
                <a:solidFill>
                  <a:srgbClr val="475569"/>
                </a:solidFill>
                <a:latin typeface="Roboto" pitchFamily="34" charset="0"/>
                <a:ea typeface="Roboto" pitchFamily="34" charset="-122"/>
                <a:cs typeface="Roboto" pitchFamily="34" charset="-120"/>
              </a:rPr>
              <a:t>Advanced AI solution for cardiovascular risk assessment and guidance</a:t>
            </a:r>
            <a:endParaRPr lang="en-US" sz="1100" dirty="0"/>
          </a:p>
        </p:txBody>
      </p:sp>
      <p:sp>
        <p:nvSpPr>
          <p:cNvPr id="25" name="Shape 22"/>
          <p:cNvSpPr/>
          <p:nvPr/>
        </p:nvSpPr>
        <p:spPr>
          <a:xfrm>
            <a:off x="6439205" y="2061058"/>
            <a:ext cx="381305" cy="381305"/>
          </a:xfrm>
          <a:prstGeom prst="ellipse">
            <a:avLst/>
          </a:prstGeom>
          <a:solidFill>
            <a:srgbClr val="DBEAFE">
              <a:alpha val="50000"/>
            </a:srgbClr>
          </a:solidFill>
          <a:ln/>
        </p:spPr>
      </p:sp>
      <p:pic>
        <p:nvPicPr>
          <p:cNvPr id="26" name="Image 1" descr="preencoded.png"/>
          <p:cNvPicPr>
            <a:picLocks noChangeAspect="1"/>
          </p:cNvPicPr>
          <p:nvPr/>
        </p:nvPicPr>
        <p:blipFill>
          <a:blip r:embed="rId4"/>
          <a:srcRect/>
          <a:stretch/>
        </p:blipFill>
        <p:spPr>
          <a:xfrm>
            <a:off x="6510528" y="2156155"/>
            <a:ext cx="237744" cy="190195"/>
          </a:xfrm>
          <a:prstGeom prst="rect">
            <a:avLst/>
          </a:prstGeom>
        </p:spPr>
      </p:pic>
      <p:sp>
        <p:nvSpPr>
          <p:cNvPr id="27" name="Text 23"/>
          <p:cNvSpPr txBox="1"/>
          <p:nvPr/>
        </p:nvSpPr>
        <p:spPr>
          <a:xfrm>
            <a:off x="6972300" y="4578401"/>
            <a:ext cx="1488643" cy="200254"/>
          </a:xfrm>
          <a:prstGeom prst="rect">
            <a:avLst/>
          </a:prstGeom>
          <a:noFill/>
          <a:ln/>
        </p:spPr>
        <p:txBody>
          <a:bodyPr wrap="square" lIns="0" tIns="0" rIns="0" bIns="0" rtlCol="0" anchor="ctr"/>
          <a:lstStyle/>
          <a:p>
            <a:pPr marL="0" indent="0" algn="l">
              <a:buNone/>
            </a:pPr>
            <a:r>
              <a:rPr lang="en-US" sz="1300" b="1" dirty="0">
                <a:solidFill>
                  <a:srgbClr val="1E3A8A"/>
                </a:solidFill>
                <a:latin typeface="Montserrat" pitchFamily="34" charset="0"/>
                <a:ea typeface="Montserrat" pitchFamily="34" charset="-122"/>
                <a:cs typeface="Montserrat" pitchFamily="34" charset="-120"/>
              </a:rPr>
              <a:t>Demo Available</a:t>
            </a:r>
            <a:endParaRPr lang="en-US" sz="1300" dirty="0"/>
          </a:p>
        </p:txBody>
      </p:sp>
      <p:sp>
        <p:nvSpPr>
          <p:cNvPr id="28" name="Text 24"/>
          <p:cNvSpPr txBox="1"/>
          <p:nvPr/>
        </p:nvSpPr>
        <p:spPr>
          <a:xfrm>
            <a:off x="6972300" y="4867351"/>
            <a:ext cx="3261665" cy="171907"/>
          </a:xfrm>
          <a:prstGeom prst="rect">
            <a:avLst/>
          </a:prstGeom>
          <a:noFill/>
          <a:ln/>
        </p:spPr>
        <p:txBody>
          <a:bodyPr wrap="square" lIns="0" tIns="0" rIns="0" bIns="0" rtlCol="0" anchor="ctr"/>
          <a:lstStyle/>
          <a:p>
            <a:pPr marL="0" indent="0" algn="l">
              <a:buNone/>
            </a:pPr>
            <a:r>
              <a:rPr lang="en-US" sz="1100" dirty="0">
                <a:solidFill>
                  <a:srgbClr val="475569"/>
                </a:solidFill>
                <a:latin typeface="Roboto" pitchFamily="34" charset="0"/>
                <a:ea typeface="Roboto" pitchFamily="34" charset="-122"/>
                <a:cs typeface="Roboto" pitchFamily="34" charset="-120"/>
              </a:rPr>
              <a:t>Scan QR code or contact us for live demo access</a:t>
            </a:r>
            <a:endParaRPr lang="en-US" sz="1100" dirty="0"/>
          </a:p>
        </p:txBody>
      </p:sp>
      <p:sp>
        <p:nvSpPr>
          <p:cNvPr id="29" name="Shape 25"/>
          <p:cNvSpPr/>
          <p:nvPr/>
        </p:nvSpPr>
        <p:spPr>
          <a:xfrm>
            <a:off x="6439205" y="2674620"/>
            <a:ext cx="381305" cy="381305"/>
          </a:xfrm>
          <a:prstGeom prst="ellipse">
            <a:avLst/>
          </a:prstGeom>
          <a:solidFill>
            <a:srgbClr val="DBEAFE">
              <a:alpha val="50000"/>
            </a:srgbClr>
          </a:solidFill>
          <a:ln/>
        </p:spPr>
      </p:sp>
      <p:sp>
        <p:nvSpPr>
          <p:cNvPr id="30" name="Text 26"/>
          <p:cNvSpPr txBox="1"/>
          <p:nvPr/>
        </p:nvSpPr>
        <p:spPr>
          <a:xfrm>
            <a:off x="6972300" y="2040026"/>
            <a:ext cx="1654150" cy="191110"/>
          </a:xfrm>
          <a:prstGeom prst="rect">
            <a:avLst/>
          </a:prstGeom>
          <a:noFill/>
          <a:ln/>
        </p:spPr>
        <p:txBody>
          <a:bodyPr wrap="square" lIns="0" tIns="0" rIns="0" bIns="0" rtlCol="0" anchor="ctr"/>
          <a:lstStyle/>
          <a:p>
            <a:pPr marL="0" indent="0" algn="l">
              <a:buNone/>
            </a:pPr>
            <a:r>
              <a:rPr lang="en-US" sz="1200" b="1" dirty="0">
                <a:solidFill>
                  <a:srgbClr val="1E3A8A"/>
                </a:solidFill>
                <a:latin typeface="Montserrat" pitchFamily="34" charset="0"/>
                <a:ea typeface="Montserrat" pitchFamily="34" charset="-122"/>
                <a:cs typeface="Montserrat" pitchFamily="34" charset="-120"/>
              </a:rPr>
              <a:t>Riadi Marta Dinata</a:t>
            </a:r>
            <a:endParaRPr lang="en-US" sz="1200" dirty="0"/>
          </a:p>
        </p:txBody>
      </p:sp>
      <p:sp>
        <p:nvSpPr>
          <p:cNvPr id="31" name="Text 27"/>
          <p:cNvSpPr txBox="1"/>
          <p:nvPr/>
        </p:nvSpPr>
        <p:spPr>
          <a:xfrm>
            <a:off x="6972300" y="2295144"/>
            <a:ext cx="2608783" cy="162763"/>
          </a:xfrm>
          <a:prstGeom prst="rect">
            <a:avLst/>
          </a:prstGeom>
          <a:noFill/>
          <a:ln/>
        </p:spPr>
        <p:txBody>
          <a:bodyPr wrap="square" lIns="0" tIns="0" rIns="0" bIns="0" rtlCol="0" anchor="ctr"/>
          <a:lstStyle/>
          <a:p>
            <a:pPr marL="0" indent="0" algn="l">
              <a:buNone/>
            </a:pPr>
            <a:r>
              <a:rPr lang="en-US" sz="1000" dirty="0">
                <a:solidFill>
                  <a:srgbClr val="475569"/>
                </a:solidFill>
                <a:latin typeface="Roboto" pitchFamily="34" charset="0"/>
                <a:ea typeface="Roboto" pitchFamily="34" charset="-122"/>
                <a:cs typeface="Roboto" pitchFamily="34" charset="-120"/>
              </a:rPr>
              <a:t>AI &amp; Tech Lead (AI, Computer Vision, IoT)</a:t>
            </a:r>
            <a:endParaRPr lang="en-US" sz="1000" dirty="0"/>
          </a:p>
        </p:txBody>
      </p:sp>
      <p:pic>
        <p:nvPicPr>
          <p:cNvPr id="32" name="Image 2" descr="preencoded.png"/>
          <p:cNvPicPr>
            <a:picLocks noChangeAspect="1"/>
          </p:cNvPicPr>
          <p:nvPr/>
        </p:nvPicPr>
        <p:blipFill>
          <a:blip r:embed="rId5"/>
          <a:srcRect l="-1648" r="-1648"/>
          <a:stretch/>
        </p:blipFill>
        <p:spPr>
          <a:xfrm>
            <a:off x="6543446" y="2769718"/>
            <a:ext cx="171907" cy="190195"/>
          </a:xfrm>
          <a:prstGeom prst="rect">
            <a:avLst/>
          </a:prstGeom>
        </p:spPr>
      </p:pic>
      <p:sp>
        <p:nvSpPr>
          <p:cNvPr id="33" name="Shape 28"/>
          <p:cNvSpPr/>
          <p:nvPr/>
        </p:nvSpPr>
        <p:spPr>
          <a:xfrm>
            <a:off x="6439205" y="3288182"/>
            <a:ext cx="381305" cy="381305"/>
          </a:xfrm>
          <a:prstGeom prst="ellipse">
            <a:avLst/>
          </a:prstGeom>
          <a:solidFill>
            <a:srgbClr val="DBEAFE">
              <a:alpha val="50000"/>
            </a:srgbClr>
          </a:solidFill>
          <a:ln/>
        </p:spPr>
      </p:sp>
      <p:sp>
        <p:nvSpPr>
          <p:cNvPr id="34" name="Text 29"/>
          <p:cNvSpPr txBox="1"/>
          <p:nvPr/>
        </p:nvSpPr>
        <p:spPr>
          <a:xfrm>
            <a:off x="6972300" y="2653589"/>
            <a:ext cx="2691994" cy="191110"/>
          </a:xfrm>
          <a:prstGeom prst="rect">
            <a:avLst/>
          </a:prstGeom>
          <a:noFill/>
          <a:ln/>
        </p:spPr>
        <p:txBody>
          <a:bodyPr wrap="square" lIns="0" tIns="0" rIns="0" bIns="0" rtlCol="0" anchor="ctr"/>
          <a:lstStyle/>
          <a:p>
            <a:pPr marL="0" indent="0" algn="l">
              <a:buNone/>
            </a:pPr>
            <a:r>
              <a:rPr lang="en-US" sz="1200" b="1" dirty="0">
                <a:solidFill>
                  <a:srgbClr val="1E3A8A"/>
                </a:solidFill>
                <a:latin typeface="Montserrat" pitchFamily="34" charset="0"/>
                <a:ea typeface="Montserrat" pitchFamily="34" charset="-122"/>
                <a:cs typeface="Montserrat" pitchFamily="34" charset="-120"/>
              </a:rPr>
              <a:t>Ners DAYAN HISNI S.Kep, M.N.S</a:t>
            </a:r>
            <a:endParaRPr lang="en-US" sz="1200" dirty="0"/>
          </a:p>
        </p:txBody>
      </p:sp>
      <p:sp>
        <p:nvSpPr>
          <p:cNvPr id="35" name="Text 30"/>
          <p:cNvSpPr txBox="1"/>
          <p:nvPr/>
        </p:nvSpPr>
        <p:spPr>
          <a:xfrm>
            <a:off x="6972300" y="2908706"/>
            <a:ext cx="3161081" cy="162763"/>
          </a:xfrm>
          <a:prstGeom prst="rect">
            <a:avLst/>
          </a:prstGeom>
          <a:noFill/>
          <a:ln/>
        </p:spPr>
        <p:txBody>
          <a:bodyPr wrap="square" lIns="0" tIns="0" rIns="0" bIns="0" rtlCol="0" anchor="ctr"/>
          <a:lstStyle/>
          <a:p>
            <a:pPr marL="0" indent="0" algn="l">
              <a:buNone/>
            </a:pPr>
            <a:r>
              <a:rPr lang="en-US" sz="1000" dirty="0">
                <a:solidFill>
                  <a:srgbClr val="475569"/>
                </a:solidFill>
                <a:latin typeface="Roboto" pitchFamily="34" charset="0"/>
                <a:ea typeface="Roboto" pitchFamily="34" charset="-122"/>
                <a:cs typeface="Roboto" pitchFamily="34" charset="-120"/>
              </a:rPr>
              <a:t>Senior Nurse (5+ years cardiovascular experience)</a:t>
            </a:r>
            <a:endParaRPr lang="en-US" sz="1000" dirty="0"/>
          </a:p>
        </p:txBody>
      </p:sp>
      <p:pic>
        <p:nvPicPr>
          <p:cNvPr id="36" name="Image 3" descr="preencoded.png"/>
          <p:cNvPicPr>
            <a:picLocks noChangeAspect="1"/>
          </p:cNvPicPr>
          <p:nvPr/>
        </p:nvPicPr>
        <p:blipFill>
          <a:blip r:embed="rId6"/>
          <a:srcRect/>
          <a:stretch/>
        </p:blipFill>
        <p:spPr>
          <a:xfrm>
            <a:off x="6510528" y="3383280"/>
            <a:ext cx="237744" cy="190195"/>
          </a:xfrm>
          <a:prstGeom prst="rect">
            <a:avLst/>
          </a:prstGeom>
        </p:spPr>
      </p:pic>
      <p:sp>
        <p:nvSpPr>
          <p:cNvPr id="37" name="Text 31"/>
          <p:cNvSpPr txBox="1"/>
          <p:nvPr/>
        </p:nvSpPr>
        <p:spPr>
          <a:xfrm>
            <a:off x="6972300" y="3267151"/>
            <a:ext cx="1025042" cy="191110"/>
          </a:xfrm>
          <a:prstGeom prst="rect">
            <a:avLst/>
          </a:prstGeom>
          <a:noFill/>
          <a:ln/>
        </p:spPr>
        <p:txBody>
          <a:bodyPr wrap="square" lIns="0" tIns="0" rIns="0" bIns="0" rtlCol="0" anchor="ctr"/>
          <a:lstStyle/>
          <a:p>
            <a:pPr marL="0" indent="0" algn="l">
              <a:buNone/>
            </a:pPr>
            <a:r>
              <a:rPr lang="en-US" sz="1200" b="1" dirty="0">
                <a:solidFill>
                  <a:srgbClr val="1E3A8A"/>
                </a:solidFill>
                <a:latin typeface="Montserrat" pitchFamily="34" charset="0"/>
                <a:ea typeface="Montserrat" pitchFamily="34" charset="-122"/>
                <a:cs typeface="Montserrat" pitchFamily="34" charset="-120"/>
              </a:rPr>
              <a:t>BBB &amp; CCC</a:t>
            </a:r>
            <a:endParaRPr lang="en-US" sz="1200" dirty="0"/>
          </a:p>
        </p:txBody>
      </p:sp>
      <p:sp>
        <p:nvSpPr>
          <p:cNvPr id="38" name="Text 32"/>
          <p:cNvSpPr txBox="1"/>
          <p:nvPr/>
        </p:nvSpPr>
        <p:spPr>
          <a:xfrm>
            <a:off x="6972300" y="3522269"/>
            <a:ext cx="2008022" cy="162763"/>
          </a:xfrm>
          <a:prstGeom prst="rect">
            <a:avLst/>
          </a:prstGeom>
          <a:noFill/>
          <a:ln/>
        </p:spPr>
        <p:txBody>
          <a:bodyPr wrap="square" lIns="0" tIns="0" rIns="0" bIns="0" rtlCol="0" anchor="ctr"/>
          <a:lstStyle/>
          <a:p>
            <a:pPr marL="0" indent="0" algn="l">
              <a:buNone/>
            </a:pPr>
            <a:r>
              <a:rPr lang="en-US" sz="1000" dirty="0">
                <a:solidFill>
                  <a:srgbClr val="475569"/>
                </a:solidFill>
                <a:latin typeface="Roboto" pitchFamily="34" charset="0"/>
                <a:ea typeface="Roboto" pitchFamily="34" charset="-122"/>
                <a:cs typeface="Roboto" pitchFamily="34" charset="-120"/>
              </a:rPr>
              <a:t>Research &amp; Operations Support</a:t>
            </a:r>
            <a:endParaRPr lang="en-US" sz="1000" dirty="0"/>
          </a:p>
        </p:txBody>
      </p:sp>
      <p:sp>
        <p:nvSpPr>
          <p:cNvPr id="39" name="Shape 33"/>
          <p:cNvSpPr/>
          <p:nvPr/>
        </p:nvSpPr>
        <p:spPr>
          <a:xfrm>
            <a:off x="6439205" y="3924605"/>
            <a:ext cx="381305" cy="381305"/>
          </a:xfrm>
          <a:prstGeom prst="ellipse">
            <a:avLst/>
          </a:prstGeom>
          <a:solidFill>
            <a:srgbClr val="FEE2E2">
              <a:alpha val="50000"/>
            </a:srgbClr>
          </a:solidFill>
          <a:ln/>
        </p:spPr>
      </p:sp>
      <p:pic>
        <p:nvPicPr>
          <p:cNvPr id="40" name="Image 4" descr="preencoded.png"/>
          <p:cNvPicPr>
            <a:picLocks noChangeAspect="1"/>
          </p:cNvPicPr>
          <p:nvPr/>
        </p:nvPicPr>
        <p:blipFill>
          <a:blip r:embed="rId7"/>
          <a:srcRect/>
          <a:stretch/>
        </p:blipFill>
        <p:spPr>
          <a:xfrm>
            <a:off x="6534302" y="4019702"/>
            <a:ext cx="190195" cy="190195"/>
          </a:xfrm>
          <a:prstGeom prst="rect">
            <a:avLst/>
          </a:prstGeom>
        </p:spPr>
      </p:pic>
      <p:sp>
        <p:nvSpPr>
          <p:cNvPr id="41" name="Text 34"/>
          <p:cNvSpPr txBox="1"/>
          <p:nvPr/>
        </p:nvSpPr>
        <p:spPr>
          <a:xfrm>
            <a:off x="6972300" y="3880714"/>
            <a:ext cx="621792" cy="200254"/>
          </a:xfrm>
          <a:prstGeom prst="rect">
            <a:avLst/>
          </a:prstGeom>
          <a:noFill/>
          <a:ln/>
        </p:spPr>
        <p:txBody>
          <a:bodyPr wrap="square" lIns="0" tIns="0" rIns="0" bIns="0" rtlCol="0" anchor="ctr"/>
          <a:lstStyle/>
          <a:p>
            <a:pPr marL="0" indent="0" algn="l">
              <a:buNone/>
            </a:pPr>
            <a:r>
              <a:rPr lang="en-US" sz="1300" b="1" dirty="0">
                <a:solidFill>
                  <a:srgbClr val="1E3A8A"/>
                </a:solidFill>
                <a:latin typeface="Montserrat" pitchFamily="34" charset="0"/>
                <a:ea typeface="Montserrat" pitchFamily="34" charset="-122"/>
                <a:cs typeface="Montserrat" pitchFamily="34" charset="-120"/>
              </a:rPr>
              <a:t>Email</a:t>
            </a:r>
            <a:endParaRPr lang="en-US" sz="1300" dirty="0"/>
          </a:p>
        </p:txBody>
      </p:sp>
      <p:sp>
        <p:nvSpPr>
          <p:cNvPr id="42" name="Text 35"/>
          <p:cNvSpPr txBox="1"/>
          <p:nvPr/>
        </p:nvSpPr>
        <p:spPr>
          <a:xfrm>
            <a:off x="6972300" y="4170578"/>
            <a:ext cx="1346911" cy="171907"/>
          </a:xfrm>
          <a:prstGeom prst="rect">
            <a:avLst/>
          </a:prstGeom>
          <a:noFill/>
          <a:ln/>
        </p:spPr>
        <p:txBody>
          <a:bodyPr wrap="square" lIns="0" tIns="0" rIns="0" bIns="0" rtlCol="0" anchor="ctr"/>
          <a:lstStyle/>
          <a:p>
            <a:pPr marL="0" indent="0" algn="l">
              <a:buNone/>
            </a:pPr>
            <a:r>
              <a:rPr lang="en-US" sz="1100" dirty="0">
                <a:solidFill>
                  <a:srgbClr val="475569"/>
                </a:solidFill>
                <a:latin typeface="Roboto" pitchFamily="34" charset="0"/>
                <a:ea typeface="Roboto" pitchFamily="34" charset="-122"/>
                <a:cs typeface="Roboto" pitchFamily="34" charset="-120"/>
              </a:rPr>
              <a:t>adiarray@istn.ac.id</a:t>
            </a:r>
            <a:endParaRPr lang="en-US" sz="1100" dirty="0"/>
          </a:p>
        </p:txBody>
      </p:sp>
      <p:pic>
        <p:nvPicPr>
          <p:cNvPr id="43" name="Image 5" descr="preencoded.png"/>
          <p:cNvPicPr>
            <a:picLocks noChangeAspect="1"/>
          </p:cNvPicPr>
          <p:nvPr/>
        </p:nvPicPr>
        <p:blipFill>
          <a:blip r:embed="rId8"/>
          <a:srcRect/>
          <a:stretch/>
        </p:blipFill>
        <p:spPr>
          <a:xfrm>
            <a:off x="6558077" y="4717390"/>
            <a:ext cx="142646" cy="190195"/>
          </a:xfrm>
          <a:prstGeom prst="rect">
            <a:avLst/>
          </a:prstGeom>
        </p:spPr>
      </p:pic>
      <p:sp>
        <p:nvSpPr>
          <p:cNvPr id="44" name="Text 36"/>
          <p:cNvSpPr txBox="1"/>
          <p:nvPr/>
        </p:nvSpPr>
        <p:spPr>
          <a:xfrm>
            <a:off x="2633472" y="5885078"/>
            <a:ext cx="7060082" cy="200254"/>
          </a:xfrm>
          <a:prstGeom prst="rect">
            <a:avLst/>
          </a:prstGeom>
          <a:noFill/>
          <a:ln/>
        </p:spPr>
        <p:txBody>
          <a:bodyPr wrap="square" lIns="0" tIns="0" rIns="0" bIns="0" rtlCol="0" anchor="ctr"/>
          <a:lstStyle/>
          <a:p>
            <a:pPr marL="0" indent="0" algn="ctr">
              <a:buNone/>
            </a:pPr>
            <a:r>
              <a:rPr lang="en-US" sz="1300" i="1" dirty="0">
                <a:solidFill>
                  <a:srgbClr val="1E3A8A"/>
                </a:solidFill>
                <a:latin typeface="Montserrat" pitchFamily="34" charset="0"/>
                <a:ea typeface="Montserrat" pitchFamily="34" charset="-122"/>
                <a:cs typeface="Montserrat" pitchFamily="34" charset="-120"/>
              </a:rPr>
              <a:t>"Transforming cardiovascular care in Indonesia through accessible AI technology"</a:t>
            </a:r>
            <a:endParaRPr lang="en-US" sz="13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214236-5444-D4A1-7D73-1A5C1EDE052C}"/>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CF2B709A-700F-EE26-AB8C-F0E4D80DEB15}"/>
              </a:ext>
            </a:extLst>
          </p:cNvPr>
          <p:cNvSpPr/>
          <p:nvPr/>
        </p:nvSpPr>
        <p:spPr>
          <a:xfrm>
            <a:off x="0" y="0"/>
            <a:ext cx="12191695" cy="8515807"/>
          </a:xfrm>
          <a:prstGeom prst="rect">
            <a:avLst/>
          </a:prstGeom>
          <a:solidFill>
            <a:srgbClr val="F8FAFC"/>
          </a:solidFill>
          <a:ln/>
        </p:spPr>
      </p:sp>
      <p:sp>
        <p:nvSpPr>
          <p:cNvPr id="3" name="Shape 1">
            <a:extLst>
              <a:ext uri="{FF2B5EF4-FFF2-40B4-BE49-F238E27FC236}">
                <a16:creationId xmlns:a16="http://schemas.microsoft.com/office/drawing/2014/main" id="{9474CFD7-D847-310C-AAD8-BEB12E1287A4}"/>
              </a:ext>
            </a:extLst>
          </p:cNvPr>
          <p:cNvSpPr/>
          <p:nvPr/>
        </p:nvSpPr>
        <p:spPr>
          <a:xfrm>
            <a:off x="0" y="0"/>
            <a:ext cx="12191695" cy="8515807"/>
          </a:xfrm>
          <a:prstGeom prst="rect">
            <a:avLst/>
          </a:prstGeom>
          <a:solidFill>
            <a:srgbClr val="F0F4F8"/>
          </a:solidFill>
          <a:ln/>
        </p:spPr>
      </p:sp>
      <p:sp>
        <p:nvSpPr>
          <p:cNvPr id="4" name="Shape 2">
            <a:extLst>
              <a:ext uri="{FF2B5EF4-FFF2-40B4-BE49-F238E27FC236}">
                <a16:creationId xmlns:a16="http://schemas.microsoft.com/office/drawing/2014/main" id="{C04E8FF4-44A6-FF19-5077-A36C974D1067}"/>
              </a:ext>
            </a:extLst>
          </p:cNvPr>
          <p:cNvSpPr/>
          <p:nvPr/>
        </p:nvSpPr>
        <p:spPr>
          <a:xfrm>
            <a:off x="0" y="0"/>
            <a:ext cx="761695" cy="8515807"/>
          </a:xfrm>
          <a:prstGeom prst="rect">
            <a:avLst/>
          </a:prstGeom>
          <a:solidFill>
            <a:srgbClr val="1E3A8A"/>
          </a:solidFill>
          <a:ln/>
        </p:spPr>
      </p:sp>
      <p:sp>
        <p:nvSpPr>
          <p:cNvPr id="5" name="Shape 3">
            <a:extLst>
              <a:ext uri="{FF2B5EF4-FFF2-40B4-BE49-F238E27FC236}">
                <a16:creationId xmlns:a16="http://schemas.microsoft.com/office/drawing/2014/main" id="{BF3BBABF-C5CF-B91A-8CBB-FC9B61A3A1CA}"/>
              </a:ext>
            </a:extLst>
          </p:cNvPr>
          <p:cNvSpPr/>
          <p:nvPr/>
        </p:nvSpPr>
        <p:spPr>
          <a:xfrm>
            <a:off x="381305" y="1143000"/>
            <a:ext cx="190195" cy="190195"/>
          </a:xfrm>
          <a:prstGeom prst="ellipse">
            <a:avLst/>
          </a:prstGeom>
          <a:solidFill>
            <a:srgbClr val="C53030"/>
          </a:solidFill>
          <a:ln/>
        </p:spPr>
      </p:sp>
      <p:sp>
        <p:nvSpPr>
          <p:cNvPr id="6" name="Shape 4">
            <a:extLst>
              <a:ext uri="{FF2B5EF4-FFF2-40B4-BE49-F238E27FC236}">
                <a16:creationId xmlns:a16="http://schemas.microsoft.com/office/drawing/2014/main" id="{F3B66529-986C-6236-B484-41E8E6201279}"/>
              </a:ext>
            </a:extLst>
          </p:cNvPr>
          <p:cNvSpPr/>
          <p:nvPr/>
        </p:nvSpPr>
        <p:spPr>
          <a:xfrm>
            <a:off x="381305" y="1524305"/>
            <a:ext cx="190195" cy="190195"/>
          </a:xfrm>
          <a:prstGeom prst="ellipse">
            <a:avLst/>
          </a:prstGeom>
          <a:solidFill>
            <a:srgbClr val="C53030"/>
          </a:solidFill>
          <a:ln/>
        </p:spPr>
      </p:sp>
      <p:sp>
        <p:nvSpPr>
          <p:cNvPr id="7" name="Shape 5">
            <a:extLst>
              <a:ext uri="{FF2B5EF4-FFF2-40B4-BE49-F238E27FC236}">
                <a16:creationId xmlns:a16="http://schemas.microsoft.com/office/drawing/2014/main" id="{E9CD41DE-AF08-70E6-D5DB-D1278773285E}"/>
              </a:ext>
            </a:extLst>
          </p:cNvPr>
          <p:cNvSpPr/>
          <p:nvPr/>
        </p:nvSpPr>
        <p:spPr>
          <a:xfrm>
            <a:off x="381305" y="1904695"/>
            <a:ext cx="190195" cy="190195"/>
          </a:xfrm>
          <a:prstGeom prst="ellipse">
            <a:avLst/>
          </a:prstGeom>
          <a:solidFill>
            <a:srgbClr val="C53030"/>
          </a:solidFill>
          <a:ln/>
        </p:spPr>
      </p:sp>
      <p:sp>
        <p:nvSpPr>
          <p:cNvPr id="8" name="Shape 6">
            <a:extLst>
              <a:ext uri="{FF2B5EF4-FFF2-40B4-BE49-F238E27FC236}">
                <a16:creationId xmlns:a16="http://schemas.microsoft.com/office/drawing/2014/main" id="{769AC46A-5DE0-6495-1D4A-DFC1B5584E2D}"/>
              </a:ext>
            </a:extLst>
          </p:cNvPr>
          <p:cNvSpPr/>
          <p:nvPr/>
        </p:nvSpPr>
        <p:spPr>
          <a:xfrm>
            <a:off x="1067105" y="1380744"/>
            <a:ext cx="10820095" cy="19202"/>
          </a:xfrm>
          <a:prstGeom prst="rect">
            <a:avLst/>
          </a:prstGeom>
          <a:solidFill>
            <a:srgbClr val="E2E8F0"/>
          </a:solidFill>
          <a:ln/>
        </p:spPr>
      </p:sp>
      <p:pic>
        <p:nvPicPr>
          <p:cNvPr id="9" name="Image 0" descr="preencoded.png">
            <a:extLst>
              <a:ext uri="{FF2B5EF4-FFF2-40B4-BE49-F238E27FC236}">
                <a16:creationId xmlns:a16="http://schemas.microsoft.com/office/drawing/2014/main" id="{9EDD65CC-828E-6238-3487-55BE7DFBF240}"/>
              </a:ext>
            </a:extLst>
          </p:cNvPr>
          <p:cNvPicPr>
            <a:picLocks noChangeAspect="1"/>
          </p:cNvPicPr>
          <p:nvPr/>
        </p:nvPicPr>
        <p:blipFill>
          <a:blip r:embed="rId3"/>
          <a:srcRect l="-40" r="-40"/>
          <a:stretch/>
        </p:blipFill>
        <p:spPr>
          <a:xfrm>
            <a:off x="1067105" y="390449"/>
            <a:ext cx="286207" cy="381305"/>
          </a:xfrm>
          <a:prstGeom prst="rect">
            <a:avLst/>
          </a:prstGeom>
        </p:spPr>
      </p:pic>
      <p:sp>
        <p:nvSpPr>
          <p:cNvPr id="10" name="Text 7">
            <a:extLst>
              <a:ext uri="{FF2B5EF4-FFF2-40B4-BE49-F238E27FC236}">
                <a16:creationId xmlns:a16="http://schemas.microsoft.com/office/drawing/2014/main" id="{045A0EDC-E1BE-0FC5-D9C5-5069182A40FA}"/>
              </a:ext>
            </a:extLst>
          </p:cNvPr>
          <p:cNvSpPr txBox="1"/>
          <p:nvPr/>
        </p:nvSpPr>
        <p:spPr>
          <a:xfrm>
            <a:off x="1429207" y="352044"/>
            <a:ext cx="7200900" cy="467258"/>
          </a:xfrm>
          <a:prstGeom prst="rect">
            <a:avLst/>
          </a:prstGeom>
          <a:noFill/>
          <a:ln/>
        </p:spPr>
        <p:txBody>
          <a:bodyPr wrap="square" lIns="0" tIns="0" rIns="0" bIns="0" rtlCol="0" anchor="ctr"/>
          <a:lstStyle/>
          <a:p>
            <a:pPr marL="0" indent="0" algn="l">
              <a:buNone/>
            </a:pPr>
            <a:r>
              <a:rPr lang="en-US" sz="3000" b="1" dirty="0">
                <a:solidFill>
                  <a:srgbClr val="1E3A8A"/>
                </a:solidFill>
                <a:latin typeface="Montserrat" pitchFamily="34" charset="0"/>
                <a:ea typeface="Montserrat" pitchFamily="34" charset="-122"/>
                <a:cs typeface="Montserrat" pitchFamily="34" charset="-120"/>
              </a:rPr>
              <a:t>REFERENCES</a:t>
            </a:r>
            <a:endParaRPr lang="en-US" sz="3000" dirty="0"/>
          </a:p>
        </p:txBody>
      </p:sp>
      <p:sp>
        <p:nvSpPr>
          <p:cNvPr id="11" name="Text 8">
            <a:extLst>
              <a:ext uri="{FF2B5EF4-FFF2-40B4-BE49-F238E27FC236}">
                <a16:creationId xmlns:a16="http://schemas.microsoft.com/office/drawing/2014/main" id="{14038D30-182F-D563-22FC-DE2627BC1F06}"/>
              </a:ext>
            </a:extLst>
          </p:cNvPr>
          <p:cNvSpPr txBox="1"/>
          <p:nvPr/>
        </p:nvSpPr>
        <p:spPr>
          <a:xfrm>
            <a:off x="1067105" y="972007"/>
            <a:ext cx="5566867" cy="219456"/>
          </a:xfrm>
          <a:prstGeom prst="rect">
            <a:avLst/>
          </a:prstGeom>
          <a:noFill/>
          <a:ln/>
        </p:spPr>
        <p:txBody>
          <a:bodyPr wrap="square" lIns="0" tIns="0" rIns="0" bIns="0" rtlCol="0" anchor="ctr"/>
          <a:lstStyle/>
          <a:p>
            <a:pPr marL="0" indent="0" algn="l">
              <a:buNone/>
            </a:pPr>
            <a:r>
              <a:rPr lang="en-US" sz="1400" dirty="0">
                <a:solidFill>
                  <a:srgbClr val="475569"/>
                </a:solidFill>
                <a:latin typeface="Roboto" pitchFamily="34" charset="0"/>
                <a:ea typeface="Roboto" pitchFamily="34" charset="-122"/>
                <a:cs typeface="Roboto" pitchFamily="34" charset="-120"/>
              </a:rPr>
              <a:t>Ready for healthcare system integration and regulatory compliance</a:t>
            </a:r>
            <a:endParaRPr lang="en-US" sz="1400" dirty="0"/>
          </a:p>
        </p:txBody>
      </p:sp>
      <p:sp>
        <p:nvSpPr>
          <p:cNvPr id="12" name="Shape 9">
            <a:extLst>
              <a:ext uri="{FF2B5EF4-FFF2-40B4-BE49-F238E27FC236}">
                <a16:creationId xmlns:a16="http://schemas.microsoft.com/office/drawing/2014/main" id="{F471DF64-9ABE-CC3B-366F-2C1A2CC704F6}"/>
              </a:ext>
            </a:extLst>
          </p:cNvPr>
          <p:cNvSpPr/>
          <p:nvPr/>
        </p:nvSpPr>
        <p:spPr>
          <a:xfrm>
            <a:off x="1067104" y="1702612"/>
            <a:ext cx="10515295" cy="6016753"/>
          </a:xfrm>
          <a:prstGeom prst="roundRect">
            <a:avLst>
              <a:gd name="adj" fmla="val 2539"/>
            </a:avLst>
          </a:prstGeom>
          <a:solidFill>
            <a:srgbClr val="FFFFFF">
              <a:alpha val="85000"/>
            </a:srgbClr>
          </a:solidFill>
          <a:ln/>
          <a:effectLst>
            <a:outerShdw blurRad="63500" dist="38100" dir="5400000" algn="bl" rotWithShape="0">
              <a:srgbClr val="000000">
                <a:alpha val="10000"/>
              </a:srgbClr>
            </a:outerShdw>
          </a:effectLst>
        </p:spPr>
      </p:sp>
      <p:sp>
        <p:nvSpPr>
          <p:cNvPr id="18" name="Text 14">
            <a:extLst>
              <a:ext uri="{FF2B5EF4-FFF2-40B4-BE49-F238E27FC236}">
                <a16:creationId xmlns:a16="http://schemas.microsoft.com/office/drawing/2014/main" id="{10E9CE2E-7ABE-4CB8-C18C-E05620903D78}"/>
              </a:ext>
            </a:extLst>
          </p:cNvPr>
          <p:cNvSpPr txBox="1"/>
          <p:nvPr/>
        </p:nvSpPr>
        <p:spPr>
          <a:xfrm>
            <a:off x="1524305" y="1143000"/>
            <a:ext cx="9600591" cy="7210960"/>
          </a:xfrm>
          <a:prstGeom prst="rect">
            <a:avLst/>
          </a:prstGeom>
          <a:noFill/>
          <a:ln/>
        </p:spPr>
        <p:txBody>
          <a:bodyPr wrap="square" lIns="0" tIns="0" rIns="0" bIns="0" rtlCol="0" anchor="ctr"/>
          <a:lstStyle/>
          <a:p>
            <a:pPr marL="171450" indent="-171450" algn="just">
              <a:buFont typeface="Arial" panose="020B0604020202020204" pitchFamily="34" charset="0"/>
              <a:buChar char="•"/>
            </a:pPr>
            <a:r>
              <a:rPr lang="en-US" sz="1200" dirty="0" err="1">
                <a:solidFill>
                  <a:srgbClr val="1E293B"/>
                </a:solidFill>
                <a:latin typeface="Roboto" pitchFamily="34" charset="0"/>
                <a:ea typeface="Roboto" pitchFamily="34" charset="-122"/>
                <a:cs typeface="Roboto" pitchFamily="34" charset="-120"/>
              </a:rPr>
              <a:t>Krittanawong</a:t>
            </a:r>
            <a:r>
              <a:rPr lang="en-US" sz="1200" dirty="0">
                <a:solidFill>
                  <a:srgbClr val="1E293B"/>
                </a:solidFill>
                <a:latin typeface="Roboto" pitchFamily="34" charset="0"/>
                <a:ea typeface="Roboto" pitchFamily="34" charset="-122"/>
                <a:cs typeface="Roboto" pitchFamily="34" charset="-120"/>
              </a:rPr>
              <a:t>, C., et al. (2024). Transforming Cardiovascular Care With Artificial Intelligence: From Discovery to Practice: JACC State-of-the-Art Review. Journal of the American College of Cardiology, 84(1), 97-114. </a:t>
            </a:r>
            <a:r>
              <a:rPr lang="en-US" sz="1200" dirty="0" err="1">
                <a:solidFill>
                  <a:srgbClr val="1E293B"/>
                </a:solidFill>
                <a:latin typeface="Roboto" pitchFamily="34" charset="0"/>
                <a:ea typeface="Roboto" pitchFamily="34" charset="-122"/>
                <a:cs typeface="Roboto" pitchFamily="34" charset="-120"/>
              </a:rPr>
              <a:t>doi</a:t>
            </a:r>
            <a:r>
              <a:rPr lang="en-US" sz="1200" dirty="0">
                <a:solidFill>
                  <a:srgbClr val="1E293B"/>
                </a:solidFill>
                <a:latin typeface="Roboto" pitchFamily="34" charset="0"/>
                <a:ea typeface="Roboto" pitchFamily="34" charset="-122"/>
                <a:cs typeface="Roboto" pitchFamily="34" charset="-120"/>
              </a:rPr>
              <a:t>: 10.1016/j.jacc.2024.05.003</a:t>
            </a:r>
          </a:p>
          <a:p>
            <a:pPr marL="171450" indent="-171450" algn="just">
              <a:buFont typeface="Arial" panose="020B0604020202020204" pitchFamily="34" charset="0"/>
              <a:buChar char="•"/>
            </a:pPr>
            <a:r>
              <a:rPr lang="en-US" sz="1200" dirty="0">
                <a:solidFill>
                  <a:srgbClr val="1E293B"/>
                </a:solidFill>
                <a:latin typeface="Roboto" pitchFamily="34" charset="0"/>
                <a:ea typeface="Roboto" pitchFamily="34" charset="-122"/>
                <a:cs typeface="Roboto" pitchFamily="34" charset="-120"/>
              </a:rPr>
              <a:t>Sallam, M., et al. (2024). Advancements and applications of Artificial Intelligence in cardiology: Current trends and future prospects. Clinical and Translational Discovery, 4(3), e628. </a:t>
            </a:r>
            <a:r>
              <a:rPr lang="en-US" sz="1200" dirty="0" err="1">
                <a:solidFill>
                  <a:srgbClr val="1E293B"/>
                </a:solidFill>
                <a:latin typeface="Roboto" pitchFamily="34" charset="0"/>
                <a:ea typeface="Roboto" pitchFamily="34" charset="-122"/>
                <a:cs typeface="Roboto" pitchFamily="34" charset="-120"/>
              </a:rPr>
              <a:t>doi</a:t>
            </a:r>
            <a:r>
              <a:rPr lang="en-US" sz="1200" dirty="0">
                <a:solidFill>
                  <a:srgbClr val="1E293B"/>
                </a:solidFill>
                <a:latin typeface="Roboto" pitchFamily="34" charset="0"/>
                <a:ea typeface="Roboto" pitchFamily="34" charset="-122"/>
                <a:cs typeface="Roboto" pitchFamily="34" charset="-120"/>
              </a:rPr>
              <a:t>: 10.1016/S2949-916X(24)00062-8</a:t>
            </a:r>
          </a:p>
          <a:p>
            <a:pPr marL="171450" indent="-171450" algn="just">
              <a:buFont typeface="Arial" panose="020B0604020202020204" pitchFamily="34" charset="0"/>
              <a:buChar char="•"/>
            </a:pPr>
            <a:r>
              <a:rPr lang="en-US" sz="1200" dirty="0">
                <a:solidFill>
                  <a:srgbClr val="1E293B"/>
                </a:solidFill>
                <a:latin typeface="Roboto" pitchFamily="34" charset="0"/>
                <a:ea typeface="Roboto" pitchFamily="34" charset="-122"/>
                <a:cs typeface="Roboto" pitchFamily="34" charset="-120"/>
              </a:rPr>
              <a:t>Krumholz, H. M., et al. (2024). Use of Artificial Intelligence in Improving Outcomes in Heart Disease: A Scientific Statement From the American Heart Association. Circulation, 149(14), e1028-e1050. </a:t>
            </a:r>
            <a:r>
              <a:rPr lang="en-US" sz="1200" dirty="0" err="1">
                <a:solidFill>
                  <a:srgbClr val="1E293B"/>
                </a:solidFill>
                <a:latin typeface="Roboto" pitchFamily="34" charset="0"/>
                <a:ea typeface="Roboto" pitchFamily="34" charset="-122"/>
                <a:cs typeface="Roboto" pitchFamily="34" charset="-120"/>
              </a:rPr>
              <a:t>doi</a:t>
            </a:r>
            <a:r>
              <a:rPr lang="en-US" sz="1200" dirty="0">
                <a:solidFill>
                  <a:srgbClr val="1E293B"/>
                </a:solidFill>
                <a:latin typeface="Roboto" pitchFamily="34" charset="0"/>
                <a:ea typeface="Roboto" pitchFamily="34" charset="-122"/>
                <a:cs typeface="Roboto" pitchFamily="34" charset="-120"/>
              </a:rPr>
              <a:t>: 10.1161/CIR.0000000000001201</a:t>
            </a:r>
          </a:p>
          <a:p>
            <a:pPr marL="171450" indent="-171450" algn="just">
              <a:buFont typeface="Arial" panose="020B0604020202020204" pitchFamily="34" charset="0"/>
              <a:buChar char="•"/>
            </a:pPr>
            <a:r>
              <a:rPr lang="en-US" sz="1200" dirty="0">
                <a:solidFill>
                  <a:srgbClr val="1E293B"/>
                </a:solidFill>
                <a:latin typeface="Roboto" pitchFamily="34" charset="0"/>
                <a:ea typeface="Roboto" pitchFamily="34" charset="-122"/>
                <a:cs typeface="Roboto" pitchFamily="34" charset="-120"/>
              </a:rPr>
              <a:t>Zhang, J., et al. (2024). Artificial intelligence applied in cardiovascular disease: a bibliometric and visual analysis. Frontiers in Cardiovascular Medicine, 11, 1323918. </a:t>
            </a:r>
            <a:r>
              <a:rPr lang="en-US" sz="1200" dirty="0" err="1">
                <a:solidFill>
                  <a:srgbClr val="1E293B"/>
                </a:solidFill>
                <a:latin typeface="Roboto" pitchFamily="34" charset="0"/>
                <a:ea typeface="Roboto" pitchFamily="34" charset="-122"/>
                <a:cs typeface="Roboto" pitchFamily="34" charset="-120"/>
              </a:rPr>
              <a:t>doi</a:t>
            </a:r>
            <a:r>
              <a:rPr lang="en-US" sz="1200" dirty="0">
                <a:solidFill>
                  <a:srgbClr val="1E293B"/>
                </a:solidFill>
                <a:latin typeface="Roboto" pitchFamily="34" charset="0"/>
                <a:ea typeface="Roboto" pitchFamily="34" charset="-122"/>
                <a:cs typeface="Roboto" pitchFamily="34" charset="-120"/>
              </a:rPr>
              <a:t>: 10.3389/fcvm.2024.1323918</a:t>
            </a:r>
          </a:p>
          <a:p>
            <a:pPr marL="171450" indent="-171450" algn="just">
              <a:buFont typeface="Arial" panose="020B0604020202020204" pitchFamily="34" charset="0"/>
              <a:buChar char="•"/>
            </a:pPr>
            <a:r>
              <a:rPr lang="en-US" sz="1200" dirty="0">
                <a:solidFill>
                  <a:srgbClr val="1E293B"/>
                </a:solidFill>
                <a:latin typeface="Roboto" pitchFamily="34" charset="0"/>
                <a:ea typeface="Roboto" pitchFamily="34" charset="-122"/>
                <a:cs typeface="Roboto" pitchFamily="34" charset="-120"/>
              </a:rPr>
              <a:t>Muharram, F. R., et al. (2024). The 30 Years of Shifting in The Indonesian Cardiovascular Burden—Analysis of The Global Burden of Disease Study. Journal of Epidemiology and Global Health, 14(3), 1184-1200. </a:t>
            </a:r>
            <a:r>
              <a:rPr lang="en-US" sz="1200" dirty="0" err="1">
                <a:solidFill>
                  <a:srgbClr val="1E293B"/>
                </a:solidFill>
                <a:latin typeface="Roboto" pitchFamily="34" charset="0"/>
                <a:ea typeface="Roboto" pitchFamily="34" charset="-122"/>
                <a:cs typeface="Roboto" pitchFamily="34" charset="-120"/>
              </a:rPr>
              <a:t>doi</a:t>
            </a:r>
            <a:r>
              <a:rPr lang="en-US" sz="1200" dirty="0">
                <a:solidFill>
                  <a:srgbClr val="1E293B"/>
                </a:solidFill>
                <a:latin typeface="Roboto" pitchFamily="34" charset="0"/>
                <a:ea typeface="Roboto" pitchFamily="34" charset="-122"/>
                <a:cs typeface="Roboto" pitchFamily="34" charset="-120"/>
              </a:rPr>
              <a:t>: 10.1007/s44197-024-00187-8</a:t>
            </a:r>
          </a:p>
          <a:p>
            <a:pPr marL="171450" indent="-171450" algn="just">
              <a:buFont typeface="Arial" panose="020B0604020202020204" pitchFamily="34" charset="0"/>
              <a:buChar char="•"/>
            </a:pPr>
            <a:r>
              <a:rPr lang="en-US" sz="1200" dirty="0">
                <a:solidFill>
                  <a:srgbClr val="1E293B"/>
                </a:solidFill>
                <a:latin typeface="Roboto" pitchFamily="34" charset="0"/>
                <a:ea typeface="Roboto" pitchFamily="34" charset="-122"/>
                <a:cs typeface="Roboto" pitchFamily="34" charset="-120"/>
              </a:rPr>
              <a:t>Al-</a:t>
            </a:r>
            <a:r>
              <a:rPr lang="en-US" sz="1200" dirty="0" err="1">
                <a:solidFill>
                  <a:srgbClr val="1E293B"/>
                </a:solidFill>
                <a:latin typeface="Roboto" pitchFamily="34" charset="0"/>
                <a:ea typeface="Roboto" pitchFamily="34" charset="-122"/>
                <a:cs typeface="Roboto" pitchFamily="34" charset="-120"/>
              </a:rPr>
              <a:t>Zaiti</a:t>
            </a:r>
            <a:r>
              <a:rPr lang="en-US" sz="1200" dirty="0">
                <a:solidFill>
                  <a:srgbClr val="1E293B"/>
                </a:solidFill>
                <a:latin typeface="Roboto" pitchFamily="34" charset="0"/>
                <a:ea typeface="Roboto" pitchFamily="34" charset="-122"/>
                <a:cs typeface="Roboto" pitchFamily="34" charset="-120"/>
              </a:rPr>
              <a:t>, S. S., et al. (2024). Artificial Intelligence for Cardiovascular Care—Part 1: Advances: JACC Review Topic of the Week. Journal of the American College of Cardiology, 83(25), 2418-2430. </a:t>
            </a:r>
            <a:r>
              <a:rPr lang="en-US" sz="1200" dirty="0" err="1">
                <a:solidFill>
                  <a:srgbClr val="1E293B"/>
                </a:solidFill>
                <a:latin typeface="Roboto" pitchFamily="34" charset="0"/>
                <a:ea typeface="Roboto" pitchFamily="34" charset="-122"/>
                <a:cs typeface="Roboto" pitchFamily="34" charset="-120"/>
              </a:rPr>
              <a:t>doi</a:t>
            </a:r>
            <a:r>
              <a:rPr lang="en-US" sz="1200" dirty="0">
                <a:solidFill>
                  <a:srgbClr val="1E293B"/>
                </a:solidFill>
                <a:latin typeface="Roboto" pitchFamily="34" charset="0"/>
                <a:ea typeface="Roboto" pitchFamily="34" charset="-122"/>
                <a:cs typeface="Roboto" pitchFamily="34" charset="-120"/>
              </a:rPr>
              <a:t>: 10.1016/j.jacc.2024.03.400</a:t>
            </a:r>
          </a:p>
          <a:p>
            <a:pPr marL="171450" indent="-171450" algn="just">
              <a:buFont typeface="Arial" panose="020B0604020202020204" pitchFamily="34" charset="0"/>
              <a:buChar char="•"/>
            </a:pPr>
            <a:r>
              <a:rPr lang="en-US" sz="1200" dirty="0">
                <a:solidFill>
                  <a:srgbClr val="1E293B"/>
                </a:solidFill>
                <a:latin typeface="Roboto" pitchFamily="34" charset="0"/>
                <a:ea typeface="Roboto" pitchFamily="34" charset="-122"/>
                <a:cs typeface="Roboto" pitchFamily="34" charset="-120"/>
              </a:rPr>
              <a:t>Sun, X., et al. (2023). Artificial intelligence in cardiovascular diseases: diagnostic and therapeutic perspectives. European Journal of Medical Research, 28, 242. </a:t>
            </a:r>
            <a:r>
              <a:rPr lang="en-US" sz="1200" dirty="0" err="1">
                <a:solidFill>
                  <a:srgbClr val="1E293B"/>
                </a:solidFill>
                <a:latin typeface="Roboto" pitchFamily="34" charset="0"/>
                <a:ea typeface="Roboto" pitchFamily="34" charset="-122"/>
                <a:cs typeface="Roboto" pitchFamily="34" charset="-120"/>
              </a:rPr>
              <a:t>doi</a:t>
            </a:r>
            <a:r>
              <a:rPr lang="en-US" sz="1200" dirty="0">
                <a:solidFill>
                  <a:srgbClr val="1E293B"/>
                </a:solidFill>
                <a:latin typeface="Roboto" pitchFamily="34" charset="0"/>
                <a:ea typeface="Roboto" pitchFamily="34" charset="-122"/>
                <a:cs typeface="Roboto" pitchFamily="34" charset="-120"/>
              </a:rPr>
              <a:t>: 10.1186/s40001-023-01065-y</a:t>
            </a:r>
          </a:p>
          <a:p>
            <a:pPr marL="171450" indent="-171450" algn="just">
              <a:buFont typeface="Arial" panose="020B0604020202020204" pitchFamily="34" charset="0"/>
              <a:buChar char="•"/>
            </a:pPr>
            <a:r>
              <a:rPr lang="en-US" sz="1200" dirty="0">
                <a:solidFill>
                  <a:srgbClr val="1E293B"/>
                </a:solidFill>
                <a:latin typeface="Roboto" pitchFamily="34" charset="0"/>
                <a:ea typeface="Roboto" pitchFamily="34" charset="-122"/>
                <a:cs typeface="Roboto" pitchFamily="34" charset="-120"/>
              </a:rPr>
              <a:t>Liu, S., et al. (2024). Evaluating Medical Entity Recognition in Health Care: Entity Model Quantitative Study. JMIR Medical Informatics, 12, e59782. </a:t>
            </a:r>
            <a:r>
              <a:rPr lang="en-US" sz="1200" dirty="0" err="1">
                <a:solidFill>
                  <a:srgbClr val="1E293B"/>
                </a:solidFill>
                <a:latin typeface="Roboto" pitchFamily="34" charset="0"/>
                <a:ea typeface="Roboto" pitchFamily="34" charset="-122"/>
                <a:cs typeface="Roboto" pitchFamily="34" charset="-120"/>
              </a:rPr>
              <a:t>doi</a:t>
            </a:r>
            <a:r>
              <a:rPr lang="en-US" sz="1200" dirty="0">
                <a:solidFill>
                  <a:srgbClr val="1E293B"/>
                </a:solidFill>
                <a:latin typeface="Roboto" pitchFamily="34" charset="0"/>
                <a:ea typeface="Roboto" pitchFamily="34" charset="-122"/>
                <a:cs typeface="Roboto" pitchFamily="34" charset="-120"/>
              </a:rPr>
              <a:t>: 10.2196/59782</a:t>
            </a:r>
          </a:p>
          <a:p>
            <a:pPr marL="171450" indent="-171450" algn="just">
              <a:buFont typeface="Arial" panose="020B0604020202020204" pitchFamily="34" charset="0"/>
              <a:buChar char="•"/>
            </a:pPr>
            <a:r>
              <a:rPr lang="en-US" sz="1200" dirty="0">
                <a:solidFill>
                  <a:srgbClr val="1E293B"/>
                </a:solidFill>
                <a:latin typeface="Roboto" pitchFamily="34" charset="0"/>
                <a:ea typeface="Roboto" pitchFamily="34" charset="-122"/>
                <a:cs typeface="Roboto" pitchFamily="34" charset="-120"/>
              </a:rPr>
              <a:t>Martinez-Rodriguez, C., et al. (2023). Named Entity Recognition in Electronic Health Records: A Methodological Review. Healthcare Informatics Research, 29(4), 324-336. </a:t>
            </a:r>
            <a:r>
              <a:rPr lang="en-US" sz="1200" dirty="0" err="1">
                <a:solidFill>
                  <a:srgbClr val="1E293B"/>
                </a:solidFill>
                <a:latin typeface="Roboto" pitchFamily="34" charset="0"/>
                <a:ea typeface="Roboto" pitchFamily="34" charset="-122"/>
                <a:cs typeface="Roboto" pitchFamily="34" charset="-120"/>
              </a:rPr>
              <a:t>doi</a:t>
            </a:r>
            <a:r>
              <a:rPr lang="en-US" sz="1200" dirty="0">
                <a:solidFill>
                  <a:srgbClr val="1E293B"/>
                </a:solidFill>
                <a:latin typeface="Roboto" pitchFamily="34" charset="0"/>
                <a:ea typeface="Roboto" pitchFamily="34" charset="-122"/>
                <a:cs typeface="Roboto" pitchFamily="34" charset="-120"/>
              </a:rPr>
              <a:t>: 10.4258/hir.2023.29.4.324</a:t>
            </a:r>
          </a:p>
          <a:p>
            <a:pPr marL="171450" indent="-171450" algn="just">
              <a:buFont typeface="Arial" panose="020B0604020202020204" pitchFamily="34" charset="0"/>
              <a:buChar char="•"/>
            </a:pPr>
            <a:r>
              <a:rPr lang="en-US" sz="1200" dirty="0">
                <a:solidFill>
                  <a:srgbClr val="1E293B"/>
                </a:solidFill>
                <a:latin typeface="Roboto" pitchFamily="34" charset="0"/>
                <a:ea typeface="Roboto" pitchFamily="34" charset="-122"/>
                <a:cs typeface="Roboto" pitchFamily="34" charset="-120"/>
              </a:rPr>
              <a:t>Ahmad, P. N., et al. (2023). A Review on Electronic Health Record Text-Mining for Biomedical Name Entity Recognition in Healthcare Domain. Healthcare, 11(9), 1268. </a:t>
            </a:r>
            <a:r>
              <a:rPr lang="en-US" sz="1200" dirty="0" err="1">
                <a:solidFill>
                  <a:srgbClr val="1E293B"/>
                </a:solidFill>
                <a:latin typeface="Roboto" pitchFamily="34" charset="0"/>
                <a:ea typeface="Roboto" pitchFamily="34" charset="-122"/>
                <a:cs typeface="Roboto" pitchFamily="34" charset="-120"/>
              </a:rPr>
              <a:t>doi</a:t>
            </a:r>
            <a:r>
              <a:rPr lang="en-US" sz="1200" dirty="0">
                <a:solidFill>
                  <a:srgbClr val="1E293B"/>
                </a:solidFill>
                <a:latin typeface="Roboto" pitchFamily="34" charset="0"/>
                <a:ea typeface="Roboto" pitchFamily="34" charset="-122"/>
                <a:cs typeface="Roboto" pitchFamily="34" charset="-120"/>
              </a:rPr>
              <a:t>: 10.3390/healthcare11091268</a:t>
            </a:r>
          </a:p>
          <a:p>
            <a:pPr marL="171450" indent="-171450" algn="just">
              <a:buFont typeface="Arial" panose="020B0604020202020204" pitchFamily="34" charset="0"/>
              <a:buChar char="•"/>
            </a:pPr>
            <a:r>
              <a:rPr lang="en-US" sz="1200" dirty="0">
                <a:solidFill>
                  <a:srgbClr val="1E293B"/>
                </a:solidFill>
                <a:latin typeface="Roboto" pitchFamily="34" charset="0"/>
                <a:ea typeface="Roboto" pitchFamily="34" charset="-122"/>
                <a:cs typeface="Roboto" pitchFamily="34" charset="-120"/>
              </a:rPr>
              <a:t>Chen, H., et al. (2024). An improved data augmentation approach and its application in medical named entity recognition. BMC Medical Informatics and Decision Making, 24, 221. </a:t>
            </a:r>
            <a:r>
              <a:rPr lang="en-US" sz="1200" dirty="0" err="1">
                <a:solidFill>
                  <a:srgbClr val="1E293B"/>
                </a:solidFill>
                <a:latin typeface="Roboto" pitchFamily="34" charset="0"/>
                <a:ea typeface="Roboto" pitchFamily="34" charset="-122"/>
                <a:cs typeface="Roboto" pitchFamily="34" charset="-120"/>
              </a:rPr>
              <a:t>doi</a:t>
            </a:r>
            <a:r>
              <a:rPr lang="en-US" sz="1200" dirty="0">
                <a:solidFill>
                  <a:srgbClr val="1E293B"/>
                </a:solidFill>
                <a:latin typeface="Roboto" pitchFamily="34" charset="0"/>
                <a:ea typeface="Roboto" pitchFamily="34" charset="-122"/>
                <a:cs typeface="Roboto" pitchFamily="34" charset="-120"/>
              </a:rPr>
              <a:t>: 10.1186/s12911-024-02624-x</a:t>
            </a:r>
          </a:p>
          <a:p>
            <a:pPr marL="171450" indent="-171450" algn="just">
              <a:buFont typeface="Arial" panose="020B0604020202020204" pitchFamily="34" charset="0"/>
              <a:buChar char="•"/>
            </a:pPr>
            <a:r>
              <a:rPr lang="en-US" sz="1200" dirty="0">
                <a:solidFill>
                  <a:srgbClr val="1E293B"/>
                </a:solidFill>
                <a:latin typeface="Roboto" pitchFamily="34" charset="0"/>
                <a:ea typeface="Roboto" pitchFamily="34" charset="-122"/>
                <a:cs typeface="Roboto" pitchFamily="34" charset="-120"/>
              </a:rPr>
              <a:t>Li, F., et al. (2022). Named entity recognition of Chinese electronic medical records based on a hybrid neural network and medical MC-BERT. BMC Medical Informatics and Decision Making, 22, 354. </a:t>
            </a:r>
            <a:r>
              <a:rPr lang="en-US" sz="1200" dirty="0" err="1">
                <a:solidFill>
                  <a:srgbClr val="1E293B"/>
                </a:solidFill>
                <a:latin typeface="Roboto" pitchFamily="34" charset="0"/>
                <a:ea typeface="Roboto" pitchFamily="34" charset="-122"/>
                <a:cs typeface="Roboto" pitchFamily="34" charset="-120"/>
              </a:rPr>
              <a:t>doi</a:t>
            </a:r>
            <a:r>
              <a:rPr lang="en-US" sz="1200" dirty="0">
                <a:solidFill>
                  <a:srgbClr val="1E293B"/>
                </a:solidFill>
                <a:latin typeface="Roboto" pitchFamily="34" charset="0"/>
                <a:ea typeface="Roboto" pitchFamily="34" charset="-122"/>
                <a:cs typeface="Roboto" pitchFamily="34" charset="-120"/>
              </a:rPr>
              <a:t>: 10.1186/s12911-022-02059-2</a:t>
            </a:r>
          </a:p>
          <a:p>
            <a:pPr marL="171450" indent="-171450" algn="just">
              <a:buFont typeface="Arial" panose="020B0604020202020204" pitchFamily="34" charset="0"/>
              <a:buChar char="•"/>
            </a:pPr>
            <a:r>
              <a:rPr lang="en-US" sz="1200" dirty="0" err="1">
                <a:solidFill>
                  <a:srgbClr val="1E293B"/>
                </a:solidFill>
                <a:latin typeface="Roboto" pitchFamily="34" charset="0"/>
                <a:ea typeface="Roboto" pitchFamily="34" charset="-122"/>
                <a:cs typeface="Roboto" pitchFamily="34" charset="-120"/>
              </a:rPr>
              <a:t>Šuvalov</a:t>
            </a:r>
            <a:r>
              <a:rPr lang="en-US" sz="1200" dirty="0">
                <a:solidFill>
                  <a:srgbClr val="1E293B"/>
                </a:solidFill>
                <a:latin typeface="Roboto" pitchFamily="34" charset="0"/>
                <a:ea typeface="Roboto" pitchFamily="34" charset="-122"/>
                <a:cs typeface="Roboto" pitchFamily="34" charset="-120"/>
              </a:rPr>
              <a:t>, H., et al. (2025). Using Synthetic Health Care Data to Leverage Large Language Models for Named Entity Recognition: Development and Validation Study. Journal of Medical Internet Research, 27(1), e66279. </a:t>
            </a:r>
            <a:r>
              <a:rPr lang="en-US" sz="1200" dirty="0" err="1">
                <a:solidFill>
                  <a:srgbClr val="1E293B"/>
                </a:solidFill>
                <a:latin typeface="Roboto" pitchFamily="34" charset="0"/>
                <a:ea typeface="Roboto" pitchFamily="34" charset="-122"/>
                <a:cs typeface="Roboto" pitchFamily="34" charset="-120"/>
              </a:rPr>
              <a:t>doi</a:t>
            </a:r>
            <a:r>
              <a:rPr lang="en-US" sz="1200" dirty="0">
                <a:solidFill>
                  <a:srgbClr val="1E293B"/>
                </a:solidFill>
                <a:latin typeface="Roboto" pitchFamily="34" charset="0"/>
                <a:ea typeface="Roboto" pitchFamily="34" charset="-122"/>
                <a:cs typeface="Roboto" pitchFamily="34" charset="-120"/>
              </a:rPr>
              <a:t>: 10.2196/66279</a:t>
            </a:r>
          </a:p>
          <a:p>
            <a:pPr marL="171450" indent="-171450" algn="just">
              <a:buFont typeface="Arial" panose="020B0604020202020204" pitchFamily="34" charset="0"/>
              <a:buChar char="•"/>
            </a:pPr>
            <a:r>
              <a:rPr lang="en-US" sz="1200" dirty="0">
                <a:solidFill>
                  <a:srgbClr val="1E293B"/>
                </a:solidFill>
                <a:latin typeface="Roboto" pitchFamily="34" charset="0"/>
                <a:ea typeface="Roboto" pitchFamily="34" charset="-122"/>
                <a:cs typeface="Roboto" pitchFamily="34" charset="-120"/>
              </a:rPr>
              <a:t>Lee, J., et al. (2019). Ontology-Based Healthcare Named Entity Recognition from Twitter Messages Using a Recurrent Neural Network Approach. International Journal of Environmental Research and Public Health, 16(19), 3628. </a:t>
            </a:r>
            <a:r>
              <a:rPr lang="en-US" sz="1200" dirty="0" err="1">
                <a:solidFill>
                  <a:srgbClr val="1E293B"/>
                </a:solidFill>
                <a:latin typeface="Roboto" pitchFamily="34" charset="0"/>
                <a:ea typeface="Roboto" pitchFamily="34" charset="-122"/>
                <a:cs typeface="Roboto" pitchFamily="34" charset="-120"/>
              </a:rPr>
              <a:t>doi</a:t>
            </a:r>
            <a:r>
              <a:rPr lang="en-US" sz="1200" dirty="0">
                <a:solidFill>
                  <a:srgbClr val="1E293B"/>
                </a:solidFill>
                <a:latin typeface="Roboto" pitchFamily="34" charset="0"/>
                <a:ea typeface="Roboto" pitchFamily="34" charset="-122"/>
                <a:cs typeface="Roboto" pitchFamily="34" charset="-120"/>
              </a:rPr>
              <a:t>: 10.3390/ijerph16193628</a:t>
            </a:r>
          </a:p>
          <a:p>
            <a:pPr marL="171450" indent="-171450" algn="just">
              <a:buFont typeface="Arial" panose="020B0604020202020204" pitchFamily="34" charset="0"/>
              <a:buChar char="•"/>
            </a:pPr>
            <a:r>
              <a:rPr lang="en-US" sz="1200" dirty="0">
                <a:solidFill>
                  <a:srgbClr val="1E293B"/>
                </a:solidFill>
                <a:latin typeface="Roboto" pitchFamily="34" charset="0"/>
                <a:ea typeface="Roboto" pitchFamily="34" charset="-122"/>
                <a:cs typeface="Roboto" pitchFamily="34" charset="-120"/>
              </a:rPr>
              <a:t>Ministry of Health Indonesia. (2024). Blueprint for Digital Health Transformation Strategy Indonesia 2024. Digital Transformation Office, Kementerian Kesehatan Republik Indonesia.</a:t>
            </a:r>
          </a:p>
          <a:p>
            <a:pPr marL="171450" indent="-171450" algn="just">
              <a:buFont typeface="Arial" panose="020B0604020202020204" pitchFamily="34" charset="0"/>
              <a:buChar char="•"/>
            </a:pPr>
            <a:r>
              <a:rPr lang="en-US" sz="1200" dirty="0" err="1">
                <a:solidFill>
                  <a:srgbClr val="1E293B"/>
                </a:solidFill>
                <a:latin typeface="Roboto" pitchFamily="34" charset="0"/>
                <a:ea typeface="Roboto" pitchFamily="34" charset="-122"/>
                <a:cs typeface="Roboto" pitchFamily="34" charset="-120"/>
              </a:rPr>
              <a:t>Nugraha</a:t>
            </a:r>
            <a:r>
              <a:rPr lang="en-US" sz="1200" dirty="0">
                <a:solidFill>
                  <a:srgbClr val="1E293B"/>
                </a:solidFill>
                <a:latin typeface="Roboto" pitchFamily="34" charset="0"/>
                <a:ea typeface="Roboto" pitchFamily="34" charset="-122"/>
                <a:cs typeface="Roboto" pitchFamily="34" charset="-120"/>
              </a:rPr>
              <a:t>, K. W. D., et al. (2024). Indonesia's digital health maturity assessment reveals transformation progress. Healthcare IT News Asia, July 8, 2024.  </a:t>
            </a:r>
            <a:endParaRPr lang="en-US" sz="1200" dirty="0"/>
          </a:p>
        </p:txBody>
      </p:sp>
      <p:sp>
        <p:nvSpPr>
          <p:cNvPr id="61" name="Text 43">
            <a:extLst>
              <a:ext uri="{FF2B5EF4-FFF2-40B4-BE49-F238E27FC236}">
                <a16:creationId xmlns:a16="http://schemas.microsoft.com/office/drawing/2014/main" id="{389BA844-3CF3-9A27-39E9-206AA0F3E48F}"/>
              </a:ext>
            </a:extLst>
          </p:cNvPr>
          <p:cNvSpPr txBox="1"/>
          <p:nvPr/>
        </p:nvSpPr>
        <p:spPr>
          <a:xfrm>
            <a:off x="5401361" y="8045806"/>
            <a:ext cx="6578194" cy="143561"/>
          </a:xfrm>
          <a:prstGeom prst="rect">
            <a:avLst/>
          </a:prstGeom>
          <a:noFill/>
          <a:ln/>
        </p:spPr>
        <p:txBody>
          <a:bodyPr wrap="square" lIns="0" tIns="0" rIns="0" bIns="0" rtlCol="0" anchor="ctr"/>
          <a:lstStyle/>
          <a:p>
            <a:pPr marL="0" indent="0" algn="r">
              <a:buNone/>
            </a:pPr>
            <a:r>
              <a:rPr lang="en-US" sz="900" dirty="0">
                <a:solidFill>
                  <a:srgbClr val="64748B"/>
                </a:solidFill>
                <a:latin typeface="Roboto" pitchFamily="34" charset="0"/>
                <a:ea typeface="Roboto" pitchFamily="34" charset="-122"/>
                <a:cs typeface="Roboto" pitchFamily="34" charset="-120"/>
              </a:rPr>
              <a:t>Ready for regulatory approval and national healthcare system integration • AI Konsultan Cardiovascular Indonesia • 2025</a:t>
            </a:r>
            <a:endParaRPr lang="en-US" sz="900" dirty="0"/>
          </a:p>
        </p:txBody>
      </p:sp>
    </p:spTree>
    <p:extLst>
      <p:ext uri="{BB962C8B-B14F-4D97-AF65-F5344CB8AC3E}">
        <p14:creationId xmlns:p14="http://schemas.microsoft.com/office/powerpoint/2010/main" val="111912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2191695" cy="8686800"/>
          </a:xfrm>
          <a:prstGeom prst="rect">
            <a:avLst/>
          </a:prstGeom>
          <a:solidFill>
            <a:srgbClr val="F8FAFC"/>
          </a:solidFill>
          <a:ln/>
        </p:spPr>
      </p:sp>
      <p:sp>
        <p:nvSpPr>
          <p:cNvPr id="3" name="Shape 1"/>
          <p:cNvSpPr/>
          <p:nvPr/>
        </p:nvSpPr>
        <p:spPr>
          <a:xfrm>
            <a:off x="0" y="0"/>
            <a:ext cx="12191695" cy="8686800"/>
          </a:xfrm>
          <a:prstGeom prst="rect">
            <a:avLst/>
          </a:prstGeom>
          <a:solidFill>
            <a:srgbClr val="F0F4F8"/>
          </a:solidFill>
          <a:ln/>
        </p:spPr>
      </p:sp>
      <p:sp>
        <p:nvSpPr>
          <p:cNvPr id="4" name="Shape 2"/>
          <p:cNvSpPr/>
          <p:nvPr/>
        </p:nvSpPr>
        <p:spPr>
          <a:xfrm>
            <a:off x="0" y="0"/>
            <a:ext cx="761695" cy="8686800"/>
          </a:xfrm>
          <a:prstGeom prst="rect">
            <a:avLst/>
          </a:prstGeom>
          <a:solidFill>
            <a:srgbClr val="1E3A8A"/>
          </a:solidFill>
          <a:ln/>
        </p:spPr>
      </p:sp>
      <p:sp>
        <p:nvSpPr>
          <p:cNvPr id="5" name="Shape 3"/>
          <p:cNvSpPr/>
          <p:nvPr/>
        </p:nvSpPr>
        <p:spPr>
          <a:xfrm>
            <a:off x="381305" y="1143000"/>
            <a:ext cx="190195" cy="190195"/>
          </a:xfrm>
          <a:prstGeom prst="ellipse">
            <a:avLst/>
          </a:prstGeom>
          <a:solidFill>
            <a:srgbClr val="C53030"/>
          </a:solidFill>
          <a:ln/>
        </p:spPr>
      </p:sp>
      <p:sp>
        <p:nvSpPr>
          <p:cNvPr id="6" name="Shape 4"/>
          <p:cNvSpPr/>
          <p:nvPr/>
        </p:nvSpPr>
        <p:spPr>
          <a:xfrm>
            <a:off x="381305" y="1524305"/>
            <a:ext cx="190195" cy="190195"/>
          </a:xfrm>
          <a:prstGeom prst="ellipse">
            <a:avLst/>
          </a:prstGeom>
          <a:solidFill>
            <a:srgbClr val="C53030"/>
          </a:solidFill>
          <a:ln/>
        </p:spPr>
      </p:sp>
      <p:sp>
        <p:nvSpPr>
          <p:cNvPr id="7" name="Shape 5"/>
          <p:cNvSpPr/>
          <p:nvPr/>
        </p:nvSpPr>
        <p:spPr>
          <a:xfrm>
            <a:off x="381305" y="1904695"/>
            <a:ext cx="190195" cy="190195"/>
          </a:xfrm>
          <a:prstGeom prst="ellipse">
            <a:avLst/>
          </a:prstGeom>
          <a:solidFill>
            <a:srgbClr val="C53030"/>
          </a:solidFill>
          <a:ln/>
        </p:spPr>
      </p:sp>
      <p:sp>
        <p:nvSpPr>
          <p:cNvPr id="8" name="Shape 6"/>
          <p:cNvSpPr/>
          <p:nvPr/>
        </p:nvSpPr>
        <p:spPr>
          <a:xfrm>
            <a:off x="1067105" y="1380744"/>
            <a:ext cx="10820095" cy="19202"/>
          </a:xfrm>
          <a:prstGeom prst="rect">
            <a:avLst/>
          </a:prstGeom>
          <a:solidFill>
            <a:srgbClr val="E2E8F0"/>
          </a:solidFill>
          <a:ln/>
        </p:spPr>
      </p:sp>
      <p:pic>
        <p:nvPicPr>
          <p:cNvPr id="9" name="Image 0" descr="preencoded.png"/>
          <p:cNvPicPr>
            <a:picLocks noChangeAspect="1"/>
          </p:cNvPicPr>
          <p:nvPr/>
        </p:nvPicPr>
        <p:blipFill>
          <a:blip r:embed="rId3"/>
          <a:srcRect/>
          <a:stretch/>
        </p:blipFill>
        <p:spPr>
          <a:xfrm>
            <a:off x="1067105" y="390449"/>
            <a:ext cx="381305" cy="381305"/>
          </a:xfrm>
          <a:prstGeom prst="rect">
            <a:avLst/>
          </a:prstGeom>
        </p:spPr>
      </p:pic>
      <p:sp>
        <p:nvSpPr>
          <p:cNvPr id="10" name="Text 7"/>
          <p:cNvSpPr txBox="1"/>
          <p:nvPr/>
        </p:nvSpPr>
        <p:spPr>
          <a:xfrm>
            <a:off x="1524305" y="352044"/>
            <a:ext cx="8887054" cy="467258"/>
          </a:xfrm>
          <a:prstGeom prst="rect">
            <a:avLst/>
          </a:prstGeom>
          <a:noFill/>
          <a:ln/>
        </p:spPr>
        <p:txBody>
          <a:bodyPr wrap="square" lIns="0" tIns="0" rIns="0" bIns="0" rtlCol="0" anchor="ctr"/>
          <a:lstStyle/>
          <a:p>
            <a:pPr marL="0" indent="0" algn="l">
              <a:buNone/>
            </a:pPr>
            <a:r>
              <a:rPr lang="en-US" sz="3000" b="1" dirty="0">
                <a:solidFill>
                  <a:srgbClr val="1E3A8A"/>
                </a:solidFill>
                <a:latin typeface="Montserrat" pitchFamily="34" charset="0"/>
                <a:ea typeface="Montserrat" pitchFamily="34" charset="-122"/>
                <a:cs typeface="Montserrat" pitchFamily="34" charset="-120"/>
              </a:rPr>
              <a:t>Problem: Cardiovascular Crisis in Indonesia</a:t>
            </a:r>
            <a:endParaRPr lang="en-US" sz="3000" dirty="0"/>
          </a:p>
        </p:txBody>
      </p:sp>
      <p:sp>
        <p:nvSpPr>
          <p:cNvPr id="11" name="Text 8"/>
          <p:cNvSpPr txBox="1"/>
          <p:nvPr/>
        </p:nvSpPr>
        <p:spPr>
          <a:xfrm>
            <a:off x="1067105" y="972007"/>
            <a:ext cx="4900270" cy="219456"/>
          </a:xfrm>
          <a:prstGeom prst="rect">
            <a:avLst/>
          </a:prstGeom>
          <a:noFill/>
          <a:ln/>
        </p:spPr>
        <p:txBody>
          <a:bodyPr wrap="square" lIns="0" tIns="0" rIns="0" bIns="0" rtlCol="0" anchor="ctr"/>
          <a:lstStyle/>
          <a:p>
            <a:pPr marL="0" indent="0" algn="l">
              <a:buNone/>
            </a:pPr>
            <a:r>
              <a:rPr lang="en-US" sz="1400" dirty="0">
                <a:solidFill>
                  <a:srgbClr val="475569"/>
                </a:solidFill>
                <a:latin typeface="Roboto" pitchFamily="34" charset="0"/>
                <a:ea typeface="Roboto" pitchFamily="34" charset="-122"/>
                <a:cs typeface="Roboto" pitchFamily="34" charset="-120"/>
              </a:rPr>
              <a:t>Validated data highlighting the urgent need for intervention</a:t>
            </a:r>
            <a:endParaRPr lang="en-US" sz="1400" dirty="0"/>
          </a:p>
        </p:txBody>
      </p:sp>
      <p:sp>
        <p:nvSpPr>
          <p:cNvPr id="12" name="Shape 9"/>
          <p:cNvSpPr/>
          <p:nvPr/>
        </p:nvSpPr>
        <p:spPr>
          <a:xfrm>
            <a:off x="1067105" y="1702613"/>
            <a:ext cx="5257800" cy="1419149"/>
          </a:xfrm>
          <a:prstGeom prst="roundRect">
            <a:avLst>
              <a:gd name="adj" fmla="val 5189"/>
            </a:avLst>
          </a:prstGeom>
          <a:solidFill>
            <a:srgbClr val="FFFFFF">
              <a:alpha val="85000"/>
            </a:srgbClr>
          </a:solidFill>
          <a:ln/>
          <a:effectLst>
            <a:outerShdw blurRad="63500" dist="38100" dir="5400000" algn="bl" rotWithShape="0">
              <a:srgbClr val="000000">
                <a:alpha val="10000"/>
              </a:srgbClr>
            </a:outerShdw>
          </a:effectLst>
        </p:spPr>
      </p:sp>
      <p:sp>
        <p:nvSpPr>
          <p:cNvPr id="13" name="Shape 10"/>
          <p:cNvSpPr/>
          <p:nvPr/>
        </p:nvSpPr>
        <p:spPr>
          <a:xfrm>
            <a:off x="1067105" y="3272638"/>
            <a:ext cx="5257800" cy="1419149"/>
          </a:xfrm>
          <a:prstGeom prst="roundRect">
            <a:avLst>
              <a:gd name="adj" fmla="val 5189"/>
            </a:avLst>
          </a:prstGeom>
          <a:solidFill>
            <a:srgbClr val="FFFFFF">
              <a:alpha val="85000"/>
            </a:srgbClr>
          </a:solidFill>
          <a:ln/>
          <a:effectLst>
            <a:outerShdw blurRad="63500" dist="38100" dir="5400000" algn="bl" rotWithShape="0">
              <a:srgbClr val="000000">
                <a:alpha val="10000"/>
              </a:srgbClr>
            </a:outerShdw>
          </a:effectLst>
        </p:spPr>
      </p:sp>
      <p:sp>
        <p:nvSpPr>
          <p:cNvPr id="14" name="Shape 11"/>
          <p:cNvSpPr/>
          <p:nvPr/>
        </p:nvSpPr>
        <p:spPr>
          <a:xfrm>
            <a:off x="1067105" y="4842662"/>
            <a:ext cx="5257800" cy="1419149"/>
          </a:xfrm>
          <a:prstGeom prst="roundRect">
            <a:avLst>
              <a:gd name="adj" fmla="val 5189"/>
            </a:avLst>
          </a:prstGeom>
          <a:solidFill>
            <a:srgbClr val="FFFFFF">
              <a:alpha val="85000"/>
            </a:srgbClr>
          </a:solidFill>
          <a:ln/>
          <a:effectLst>
            <a:outerShdw blurRad="63500" dist="38100" dir="5400000" algn="bl" rotWithShape="0">
              <a:srgbClr val="000000">
                <a:alpha val="10000"/>
              </a:srgbClr>
            </a:outerShdw>
          </a:effectLst>
        </p:spPr>
      </p:sp>
      <p:sp>
        <p:nvSpPr>
          <p:cNvPr id="15" name="Shape 12"/>
          <p:cNvSpPr/>
          <p:nvPr/>
        </p:nvSpPr>
        <p:spPr>
          <a:xfrm>
            <a:off x="1067105" y="6412687"/>
            <a:ext cx="5257800" cy="1638605"/>
          </a:xfrm>
          <a:prstGeom prst="roundRect">
            <a:avLst>
              <a:gd name="adj" fmla="val 3893"/>
            </a:avLst>
          </a:prstGeom>
          <a:solidFill>
            <a:srgbClr val="FFFFFF">
              <a:alpha val="85000"/>
            </a:srgbClr>
          </a:solidFill>
          <a:ln/>
          <a:effectLst>
            <a:outerShdw blurRad="63500" dist="38100" dir="5400000" algn="bl" rotWithShape="0">
              <a:srgbClr val="000000">
                <a:alpha val="10000"/>
              </a:srgbClr>
            </a:outerShdw>
          </a:effectLst>
        </p:spPr>
      </p:sp>
      <p:sp>
        <p:nvSpPr>
          <p:cNvPr id="16" name="Text 13"/>
          <p:cNvSpPr txBox="1"/>
          <p:nvPr/>
        </p:nvSpPr>
        <p:spPr>
          <a:xfrm>
            <a:off x="1295705" y="1969618"/>
            <a:ext cx="1815998" cy="333756"/>
          </a:xfrm>
          <a:prstGeom prst="rect">
            <a:avLst/>
          </a:prstGeom>
          <a:noFill/>
          <a:ln/>
        </p:spPr>
        <p:txBody>
          <a:bodyPr wrap="square" lIns="0" tIns="0" rIns="0" bIns="0" rtlCol="0" anchor="ctr"/>
          <a:lstStyle/>
          <a:p>
            <a:pPr marL="0" indent="0" algn="l">
              <a:buNone/>
            </a:pPr>
            <a:r>
              <a:rPr lang="en-US" sz="2100" b="1" dirty="0">
                <a:solidFill>
                  <a:srgbClr val="C53030"/>
                </a:solidFill>
                <a:latin typeface="Montserrat" pitchFamily="34" charset="0"/>
                <a:ea typeface="Montserrat" pitchFamily="34" charset="-122"/>
                <a:cs typeface="Montserrat" pitchFamily="34" charset="-120"/>
              </a:rPr>
              <a:t>#6 Globally</a:t>
            </a:r>
            <a:endParaRPr lang="en-US" sz="2100" dirty="0"/>
          </a:p>
        </p:txBody>
      </p:sp>
      <p:sp>
        <p:nvSpPr>
          <p:cNvPr id="17" name="Text 14"/>
          <p:cNvSpPr txBox="1"/>
          <p:nvPr/>
        </p:nvSpPr>
        <p:spPr>
          <a:xfrm>
            <a:off x="1295705" y="3539642"/>
            <a:ext cx="2197303" cy="333756"/>
          </a:xfrm>
          <a:prstGeom prst="rect">
            <a:avLst/>
          </a:prstGeom>
          <a:noFill/>
          <a:ln/>
        </p:spPr>
        <p:txBody>
          <a:bodyPr wrap="square" lIns="0" tIns="0" rIns="0" bIns="0" rtlCol="0" anchor="ctr"/>
          <a:lstStyle/>
          <a:p>
            <a:pPr marL="0" indent="0" algn="l">
              <a:buNone/>
            </a:pPr>
            <a:r>
              <a:rPr lang="en-US" sz="2100" b="1" dirty="0">
                <a:solidFill>
                  <a:srgbClr val="C53030"/>
                </a:solidFill>
                <a:latin typeface="Montserrat" pitchFamily="34" charset="0"/>
                <a:ea typeface="Montserrat" pitchFamily="34" charset="-122"/>
                <a:cs typeface="Montserrat" pitchFamily="34" charset="-120"/>
              </a:rPr>
              <a:t>120% Increase</a:t>
            </a:r>
            <a:endParaRPr lang="en-US" sz="2100" dirty="0"/>
          </a:p>
        </p:txBody>
      </p:sp>
      <p:sp>
        <p:nvSpPr>
          <p:cNvPr id="18" name="Text 15"/>
          <p:cNvSpPr txBox="1"/>
          <p:nvPr/>
        </p:nvSpPr>
        <p:spPr>
          <a:xfrm>
            <a:off x="1295705" y="5109667"/>
            <a:ext cx="1025042" cy="333756"/>
          </a:xfrm>
          <a:prstGeom prst="rect">
            <a:avLst/>
          </a:prstGeom>
          <a:noFill/>
          <a:ln/>
        </p:spPr>
        <p:txBody>
          <a:bodyPr wrap="square" lIns="0" tIns="0" rIns="0" bIns="0" rtlCol="0" anchor="ctr"/>
          <a:lstStyle/>
          <a:p>
            <a:pPr marL="0" indent="0" algn="l">
              <a:buNone/>
            </a:pPr>
            <a:r>
              <a:rPr lang="en-US" sz="2100" b="1" dirty="0">
                <a:solidFill>
                  <a:srgbClr val="C53030"/>
                </a:solidFill>
                <a:latin typeface="Montserrat" pitchFamily="34" charset="0"/>
                <a:ea typeface="Montserrat" pitchFamily="34" charset="-122"/>
                <a:cs typeface="Montserrat" pitchFamily="34" charset="-120"/>
              </a:rPr>
              <a:t>29.2%</a:t>
            </a:r>
            <a:endParaRPr lang="en-US" sz="2100" dirty="0"/>
          </a:p>
        </p:txBody>
      </p:sp>
      <p:sp>
        <p:nvSpPr>
          <p:cNvPr id="19" name="Text 16"/>
          <p:cNvSpPr txBox="1"/>
          <p:nvPr/>
        </p:nvSpPr>
        <p:spPr>
          <a:xfrm>
            <a:off x="1295705" y="6679692"/>
            <a:ext cx="1539850" cy="333756"/>
          </a:xfrm>
          <a:prstGeom prst="rect">
            <a:avLst/>
          </a:prstGeom>
          <a:noFill/>
          <a:ln/>
        </p:spPr>
        <p:txBody>
          <a:bodyPr wrap="square" lIns="0" tIns="0" rIns="0" bIns="0" rtlCol="0" anchor="ctr"/>
          <a:lstStyle/>
          <a:p>
            <a:pPr marL="0" indent="0" algn="l">
              <a:buNone/>
            </a:pPr>
            <a:r>
              <a:rPr lang="en-US" sz="2100" b="1" dirty="0">
                <a:solidFill>
                  <a:srgbClr val="C53030"/>
                </a:solidFill>
                <a:latin typeface="Montserrat" pitchFamily="34" charset="0"/>
                <a:ea typeface="Montserrat" pitchFamily="34" charset="-122"/>
                <a:cs typeface="Montserrat" pitchFamily="34" charset="-120"/>
              </a:rPr>
              <a:t>Only 24%</a:t>
            </a:r>
            <a:endParaRPr lang="en-US" sz="2100" dirty="0"/>
          </a:p>
        </p:txBody>
      </p:sp>
      <p:sp>
        <p:nvSpPr>
          <p:cNvPr id="20" name="Text 17"/>
          <p:cNvSpPr txBox="1"/>
          <p:nvPr/>
        </p:nvSpPr>
        <p:spPr>
          <a:xfrm>
            <a:off x="1295705" y="2428646"/>
            <a:ext cx="2591410"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Indonesia ranked 6th worldwide with</a:t>
            </a:r>
            <a:endParaRPr lang="en-US" sz="1200" dirty="0"/>
          </a:p>
        </p:txBody>
      </p:sp>
      <p:sp>
        <p:nvSpPr>
          <p:cNvPr id="21" name="Text 18"/>
          <p:cNvSpPr txBox="1"/>
          <p:nvPr/>
        </p:nvSpPr>
        <p:spPr>
          <a:xfrm>
            <a:off x="1295705" y="3998671"/>
            <a:ext cx="3048610"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Prevalence rose from 6.97 million (1990) to</a:t>
            </a:r>
            <a:endParaRPr lang="en-US" sz="1200" dirty="0"/>
          </a:p>
        </p:txBody>
      </p:sp>
      <p:sp>
        <p:nvSpPr>
          <p:cNvPr id="22" name="Text 19"/>
          <p:cNvSpPr txBox="1"/>
          <p:nvPr/>
        </p:nvSpPr>
        <p:spPr>
          <a:xfrm>
            <a:off x="5554980" y="3998671"/>
            <a:ext cx="571500"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(2019)</a:t>
            </a:r>
            <a:endParaRPr lang="en-US" sz="1200" dirty="0"/>
          </a:p>
        </p:txBody>
      </p:sp>
      <p:sp>
        <p:nvSpPr>
          <p:cNvPr id="23" name="Text 20"/>
          <p:cNvSpPr txBox="1"/>
          <p:nvPr/>
        </p:nvSpPr>
        <p:spPr>
          <a:xfrm>
            <a:off x="1295705" y="5568696"/>
            <a:ext cx="1581912"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Adults aged 40+ have</a:t>
            </a:r>
            <a:endParaRPr lang="en-US" sz="1200" dirty="0"/>
          </a:p>
        </p:txBody>
      </p:sp>
      <p:sp>
        <p:nvSpPr>
          <p:cNvPr id="24" name="Text 21"/>
          <p:cNvSpPr txBox="1"/>
          <p:nvPr/>
        </p:nvSpPr>
        <p:spPr>
          <a:xfrm>
            <a:off x="4390949" y="5568696"/>
            <a:ext cx="943661"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in Indonesia</a:t>
            </a:r>
            <a:endParaRPr lang="en-US" sz="1200" dirty="0"/>
          </a:p>
        </p:txBody>
      </p:sp>
      <p:sp>
        <p:nvSpPr>
          <p:cNvPr id="25" name="Text 22"/>
          <p:cNvSpPr txBox="1"/>
          <p:nvPr/>
        </p:nvSpPr>
        <p:spPr>
          <a:xfrm>
            <a:off x="1295705" y="7138721"/>
            <a:ext cx="1476756"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Of high-risk patients</a:t>
            </a:r>
            <a:endParaRPr lang="en-US" sz="1200" dirty="0"/>
          </a:p>
        </p:txBody>
      </p:sp>
      <p:sp>
        <p:nvSpPr>
          <p:cNvPr id="26" name="Text 23"/>
          <p:cNvSpPr txBox="1"/>
          <p:nvPr/>
        </p:nvSpPr>
        <p:spPr>
          <a:xfrm>
            <a:off x="1295705" y="7138721"/>
            <a:ext cx="4391863" cy="400507"/>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for cardiovascular disease</a:t>
            </a:r>
            <a:endParaRPr lang="en-US" sz="1200" dirty="0"/>
          </a:p>
        </p:txBody>
      </p:sp>
      <p:sp>
        <p:nvSpPr>
          <p:cNvPr id="27" name="Text 24"/>
          <p:cNvSpPr txBox="1"/>
          <p:nvPr/>
        </p:nvSpPr>
        <p:spPr>
          <a:xfrm>
            <a:off x="3766414" y="2428646"/>
            <a:ext cx="2115007"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375,479 CVD deaths per year</a:t>
            </a:r>
            <a:endParaRPr lang="en-US" sz="1200" dirty="0"/>
          </a:p>
        </p:txBody>
      </p:sp>
      <p:sp>
        <p:nvSpPr>
          <p:cNvPr id="28" name="Text 25"/>
          <p:cNvSpPr txBox="1"/>
          <p:nvPr/>
        </p:nvSpPr>
        <p:spPr>
          <a:xfrm>
            <a:off x="4219956" y="3998671"/>
            <a:ext cx="1457554"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15.34 million cases</a:t>
            </a:r>
            <a:endParaRPr lang="en-US" sz="1200" dirty="0"/>
          </a:p>
        </p:txBody>
      </p:sp>
      <p:sp>
        <p:nvSpPr>
          <p:cNvPr id="29" name="Text 26"/>
          <p:cNvSpPr txBox="1"/>
          <p:nvPr/>
        </p:nvSpPr>
        <p:spPr>
          <a:xfrm>
            <a:off x="2756002" y="5568696"/>
            <a:ext cx="1752905"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high cardiovascular risk</a:t>
            </a:r>
            <a:endParaRPr lang="en-US" sz="1200" dirty="0"/>
          </a:p>
        </p:txBody>
      </p:sp>
      <p:sp>
        <p:nvSpPr>
          <p:cNvPr id="30" name="Text 27"/>
          <p:cNvSpPr txBox="1"/>
          <p:nvPr/>
        </p:nvSpPr>
        <p:spPr>
          <a:xfrm>
            <a:off x="2654503" y="7138721"/>
            <a:ext cx="1810512"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receive proper treatment</a:t>
            </a:r>
            <a:endParaRPr lang="en-US" sz="1200" dirty="0"/>
          </a:p>
        </p:txBody>
      </p:sp>
      <p:sp>
        <p:nvSpPr>
          <p:cNvPr id="31" name="Text 28"/>
          <p:cNvSpPr txBox="1"/>
          <p:nvPr/>
        </p:nvSpPr>
        <p:spPr>
          <a:xfrm>
            <a:off x="1295705" y="2727655"/>
            <a:ext cx="3226003" cy="143561"/>
          </a:xfrm>
          <a:prstGeom prst="rect">
            <a:avLst/>
          </a:prstGeom>
          <a:noFill/>
          <a:ln/>
        </p:spPr>
        <p:txBody>
          <a:bodyPr wrap="square" lIns="0" tIns="0" rIns="0" bIns="0" rtlCol="0" anchor="ctr"/>
          <a:lstStyle/>
          <a:p>
            <a:pPr marL="0" indent="0" algn="l">
              <a:buNone/>
            </a:pPr>
            <a:r>
              <a:rPr lang="en-US" sz="900" dirty="0">
                <a:solidFill>
                  <a:srgbClr val="64748B"/>
                </a:solidFill>
                <a:latin typeface="Roboto" pitchFamily="34" charset="0"/>
                <a:ea typeface="Roboto" pitchFamily="34" charset="-122"/>
                <a:cs typeface="Roboto" pitchFamily="34" charset="-120"/>
              </a:rPr>
              <a:t>Source: Global Burden of Disease Study (GBD) 2019, WHO</a:t>
            </a:r>
            <a:endParaRPr lang="en-US" sz="900" dirty="0"/>
          </a:p>
        </p:txBody>
      </p:sp>
      <p:sp>
        <p:nvSpPr>
          <p:cNvPr id="32" name="Text 29"/>
          <p:cNvSpPr txBox="1"/>
          <p:nvPr/>
        </p:nvSpPr>
        <p:spPr>
          <a:xfrm>
            <a:off x="1295705" y="4297680"/>
            <a:ext cx="4444898" cy="143561"/>
          </a:xfrm>
          <a:prstGeom prst="rect">
            <a:avLst/>
          </a:prstGeom>
          <a:noFill/>
          <a:ln/>
        </p:spPr>
        <p:txBody>
          <a:bodyPr wrap="square" lIns="0" tIns="0" rIns="0" bIns="0" rtlCol="0" anchor="ctr"/>
          <a:lstStyle/>
          <a:p>
            <a:pPr marL="0" indent="0" algn="l">
              <a:buNone/>
            </a:pPr>
            <a:r>
              <a:rPr lang="en-US" sz="900" dirty="0">
                <a:solidFill>
                  <a:srgbClr val="64748B"/>
                </a:solidFill>
                <a:latin typeface="Roboto" pitchFamily="34" charset="0"/>
                <a:ea typeface="Roboto" pitchFamily="34" charset="-122"/>
                <a:cs typeface="Roboto" pitchFamily="34" charset="-120"/>
              </a:rPr>
              <a:t>Source: The 30 Years of Shifting in The Indonesian Cardiovascular Burden (PMC)</a:t>
            </a:r>
            <a:endParaRPr lang="en-US" sz="900" dirty="0"/>
          </a:p>
        </p:txBody>
      </p:sp>
      <p:sp>
        <p:nvSpPr>
          <p:cNvPr id="33" name="Text 30"/>
          <p:cNvSpPr txBox="1"/>
          <p:nvPr/>
        </p:nvSpPr>
        <p:spPr>
          <a:xfrm>
            <a:off x="1295705" y="5867705"/>
            <a:ext cx="2587752" cy="143561"/>
          </a:xfrm>
          <a:prstGeom prst="rect">
            <a:avLst/>
          </a:prstGeom>
          <a:noFill/>
          <a:ln/>
        </p:spPr>
        <p:txBody>
          <a:bodyPr wrap="square" lIns="0" tIns="0" rIns="0" bIns="0" rtlCol="0" anchor="ctr"/>
          <a:lstStyle/>
          <a:p>
            <a:pPr marL="0" indent="0" algn="l">
              <a:buNone/>
            </a:pPr>
            <a:r>
              <a:rPr lang="en-US" sz="900" dirty="0">
                <a:solidFill>
                  <a:srgbClr val="64748B"/>
                </a:solidFill>
                <a:latin typeface="Roboto" pitchFamily="34" charset="0"/>
                <a:ea typeface="Roboto" pitchFamily="34" charset="-122"/>
                <a:cs typeface="Roboto" pitchFamily="34" charset="-120"/>
              </a:rPr>
              <a:t>Source: SMARThealth Extend study, PLOS One</a:t>
            </a:r>
            <a:endParaRPr lang="en-US" sz="900" dirty="0"/>
          </a:p>
        </p:txBody>
      </p:sp>
      <p:sp>
        <p:nvSpPr>
          <p:cNvPr id="34" name="Text 31"/>
          <p:cNvSpPr txBox="1"/>
          <p:nvPr/>
        </p:nvSpPr>
        <p:spPr>
          <a:xfrm>
            <a:off x="1295705" y="7650785"/>
            <a:ext cx="3244291" cy="143561"/>
          </a:xfrm>
          <a:prstGeom prst="rect">
            <a:avLst/>
          </a:prstGeom>
          <a:noFill/>
          <a:ln/>
        </p:spPr>
        <p:txBody>
          <a:bodyPr wrap="square" lIns="0" tIns="0" rIns="0" bIns="0" rtlCol="0" anchor="ctr"/>
          <a:lstStyle/>
          <a:p>
            <a:pPr marL="0" indent="0" algn="l">
              <a:buNone/>
            </a:pPr>
            <a:r>
              <a:rPr lang="en-US" sz="900" dirty="0">
                <a:solidFill>
                  <a:srgbClr val="64748B"/>
                </a:solidFill>
                <a:latin typeface="Roboto" pitchFamily="34" charset="0"/>
                <a:ea typeface="Roboto" pitchFamily="34" charset="-122"/>
                <a:cs typeface="Roboto" pitchFamily="34" charset="-120"/>
              </a:rPr>
              <a:t>Source: Cardiovascular risk scores in Indonesia, PLOS One</a:t>
            </a:r>
            <a:endParaRPr lang="en-US" sz="900" dirty="0"/>
          </a:p>
        </p:txBody>
      </p:sp>
      <p:sp>
        <p:nvSpPr>
          <p:cNvPr id="35" name="Shape 32"/>
          <p:cNvSpPr/>
          <p:nvPr/>
        </p:nvSpPr>
        <p:spPr>
          <a:xfrm>
            <a:off x="6629400" y="2968142"/>
            <a:ext cx="5257800" cy="3810305"/>
          </a:xfrm>
          <a:prstGeom prst="roundRect">
            <a:avLst>
              <a:gd name="adj" fmla="val 720"/>
            </a:avLst>
          </a:prstGeom>
          <a:solidFill>
            <a:srgbClr val="FFFFFF">
              <a:alpha val="85000"/>
            </a:srgbClr>
          </a:solidFill>
          <a:ln/>
          <a:effectLst>
            <a:outerShdw blurRad="63500" dist="38100" dir="5400000" algn="bl" rotWithShape="0">
              <a:srgbClr val="000000">
                <a:alpha val="10000"/>
              </a:srgbClr>
            </a:outerShdw>
          </a:effectLst>
        </p:spPr>
      </p:sp>
      <p:sp>
        <p:nvSpPr>
          <p:cNvPr id="36" name="Text 33"/>
          <p:cNvSpPr txBox="1"/>
          <p:nvPr/>
        </p:nvSpPr>
        <p:spPr>
          <a:xfrm>
            <a:off x="7244791" y="2259482"/>
            <a:ext cx="4166921" cy="228600"/>
          </a:xfrm>
          <a:prstGeom prst="rect">
            <a:avLst/>
          </a:prstGeom>
          <a:noFill/>
          <a:ln/>
        </p:spPr>
        <p:txBody>
          <a:bodyPr wrap="square" lIns="0" tIns="0" rIns="0" bIns="0" rtlCol="0" anchor="ctr"/>
          <a:lstStyle/>
          <a:p>
            <a:pPr marL="0" indent="0" algn="l">
              <a:buNone/>
            </a:pPr>
            <a:r>
              <a:rPr lang="en-US" sz="1400" b="1" dirty="0">
                <a:solidFill>
                  <a:srgbClr val="1E3A8A"/>
                </a:solidFill>
                <a:latin typeface="Montserrat" pitchFamily="34" charset="0"/>
                <a:ea typeface="Montserrat" pitchFamily="34" charset="-122"/>
                <a:cs typeface="Montserrat" pitchFamily="34" charset="-120"/>
              </a:rPr>
              <a:t>Indonesia's Cardiovascular Disease Burden</a:t>
            </a:r>
            <a:endParaRPr lang="en-US" sz="1400" dirty="0"/>
          </a:p>
        </p:txBody>
      </p:sp>
      <p:pic>
        <p:nvPicPr>
          <p:cNvPr id="37" name="Image 1" descr="https://www.genspark.ai/image_placeholder.png"/>
          <p:cNvPicPr>
            <a:picLocks noChangeAspect="1"/>
          </p:cNvPicPr>
          <p:nvPr/>
        </p:nvPicPr>
        <p:blipFill>
          <a:blip r:embed="rId4"/>
          <a:srcRect/>
          <a:stretch/>
        </p:blipFill>
        <p:spPr>
          <a:xfrm>
            <a:off x="7098487" y="2667305"/>
            <a:ext cx="4324198" cy="4324198"/>
          </a:xfrm>
          <a:prstGeom prst="rect">
            <a:avLst/>
          </a:prstGeom>
        </p:spPr>
      </p:pic>
      <p:sp>
        <p:nvSpPr>
          <p:cNvPr id="38" name="Text 34"/>
          <p:cNvSpPr txBox="1"/>
          <p:nvPr/>
        </p:nvSpPr>
        <p:spPr>
          <a:xfrm>
            <a:off x="6862572" y="7158838"/>
            <a:ext cx="4882896" cy="333756"/>
          </a:xfrm>
          <a:prstGeom prst="rect">
            <a:avLst/>
          </a:prstGeom>
          <a:noFill/>
          <a:ln/>
        </p:spPr>
        <p:txBody>
          <a:bodyPr wrap="square" lIns="0" tIns="0" rIns="0" bIns="0" rtlCol="0" anchor="ctr"/>
          <a:lstStyle/>
          <a:p>
            <a:pPr marL="0" indent="0" algn="ctr">
              <a:buNone/>
            </a:pPr>
            <a:r>
              <a:rPr lang="en-US" sz="900" dirty="0">
                <a:solidFill>
                  <a:srgbClr val="64748B"/>
                </a:solidFill>
                <a:latin typeface="Roboto" pitchFamily="34" charset="0"/>
                <a:ea typeface="Roboto" pitchFamily="34" charset="-122"/>
                <a:cs typeface="Roboto" pitchFamily="34" charset="-120"/>
              </a:rPr>
              <a:t>Prevalence of cardiovascular risk factors in Indonesia showing high rates of uncontrolled hypertension, diabetes, and smoking.</a:t>
            </a:r>
            <a:endParaRPr lang="en-US" sz="900" dirty="0"/>
          </a:p>
        </p:txBody>
      </p:sp>
      <p:sp>
        <p:nvSpPr>
          <p:cNvPr id="39" name="Text 35"/>
          <p:cNvSpPr txBox="1"/>
          <p:nvPr/>
        </p:nvSpPr>
        <p:spPr>
          <a:xfrm>
            <a:off x="3882542" y="8214970"/>
            <a:ext cx="8102498" cy="143561"/>
          </a:xfrm>
          <a:prstGeom prst="rect">
            <a:avLst/>
          </a:prstGeom>
          <a:noFill/>
          <a:ln/>
        </p:spPr>
        <p:txBody>
          <a:bodyPr wrap="square" lIns="0" tIns="0" rIns="0" bIns="0" rtlCol="0" anchor="ctr"/>
          <a:lstStyle/>
          <a:p>
            <a:pPr marL="0" indent="0" algn="r">
              <a:buNone/>
            </a:pPr>
            <a:r>
              <a:rPr lang="en-US" sz="900" dirty="0">
                <a:solidFill>
                  <a:srgbClr val="64748B"/>
                </a:solidFill>
                <a:latin typeface="Roboto" pitchFamily="34" charset="0"/>
                <a:ea typeface="Roboto" pitchFamily="34" charset="-122"/>
                <a:cs typeface="Roboto" pitchFamily="34" charset="-120"/>
              </a:rPr>
              <a:t>All data validated from peer-reviewed medical research (Global Burden of Disease Study, PMC, PLOS One) • Indonesia Healthcare AI Hackathon 2025</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12191695" cy="8477402"/>
          </a:xfrm>
          <a:prstGeom prst="rect">
            <a:avLst/>
          </a:prstGeom>
          <a:solidFill>
            <a:srgbClr val="F8FAFC"/>
          </a:solidFill>
          <a:ln/>
        </p:spPr>
      </p:sp>
      <p:sp>
        <p:nvSpPr>
          <p:cNvPr id="3" name="Shape 1"/>
          <p:cNvSpPr/>
          <p:nvPr/>
        </p:nvSpPr>
        <p:spPr>
          <a:xfrm>
            <a:off x="0" y="0"/>
            <a:ext cx="12191695" cy="8477402"/>
          </a:xfrm>
          <a:prstGeom prst="rect">
            <a:avLst/>
          </a:prstGeom>
          <a:solidFill>
            <a:srgbClr val="F0F4F8"/>
          </a:solidFill>
          <a:ln/>
        </p:spPr>
      </p:sp>
      <p:sp>
        <p:nvSpPr>
          <p:cNvPr id="4" name="Shape 2"/>
          <p:cNvSpPr/>
          <p:nvPr/>
        </p:nvSpPr>
        <p:spPr>
          <a:xfrm>
            <a:off x="0" y="0"/>
            <a:ext cx="761695" cy="8477402"/>
          </a:xfrm>
          <a:prstGeom prst="rect">
            <a:avLst/>
          </a:prstGeom>
          <a:solidFill>
            <a:srgbClr val="1E3A8A"/>
          </a:solidFill>
          <a:ln/>
        </p:spPr>
      </p:sp>
      <p:sp>
        <p:nvSpPr>
          <p:cNvPr id="5" name="Shape 3"/>
          <p:cNvSpPr/>
          <p:nvPr/>
        </p:nvSpPr>
        <p:spPr>
          <a:xfrm>
            <a:off x="381305" y="1143000"/>
            <a:ext cx="190195" cy="190195"/>
          </a:xfrm>
          <a:prstGeom prst="ellipse">
            <a:avLst/>
          </a:prstGeom>
          <a:solidFill>
            <a:srgbClr val="C53030"/>
          </a:solidFill>
          <a:ln/>
        </p:spPr>
      </p:sp>
      <p:sp>
        <p:nvSpPr>
          <p:cNvPr id="6" name="Shape 4"/>
          <p:cNvSpPr/>
          <p:nvPr/>
        </p:nvSpPr>
        <p:spPr>
          <a:xfrm>
            <a:off x="381305" y="1524305"/>
            <a:ext cx="190195" cy="190195"/>
          </a:xfrm>
          <a:prstGeom prst="ellipse">
            <a:avLst/>
          </a:prstGeom>
          <a:solidFill>
            <a:srgbClr val="C53030"/>
          </a:solidFill>
          <a:ln/>
        </p:spPr>
      </p:sp>
      <p:sp>
        <p:nvSpPr>
          <p:cNvPr id="7" name="Shape 5"/>
          <p:cNvSpPr/>
          <p:nvPr/>
        </p:nvSpPr>
        <p:spPr>
          <a:xfrm>
            <a:off x="381305" y="1904695"/>
            <a:ext cx="190195" cy="190195"/>
          </a:xfrm>
          <a:prstGeom prst="ellipse">
            <a:avLst/>
          </a:prstGeom>
          <a:solidFill>
            <a:srgbClr val="C53030"/>
          </a:solidFill>
          <a:ln/>
        </p:spPr>
      </p:sp>
      <p:sp>
        <p:nvSpPr>
          <p:cNvPr id="8" name="Shape 6"/>
          <p:cNvSpPr/>
          <p:nvPr/>
        </p:nvSpPr>
        <p:spPr>
          <a:xfrm>
            <a:off x="1067105" y="1380744"/>
            <a:ext cx="10820095" cy="19202"/>
          </a:xfrm>
          <a:prstGeom prst="rect">
            <a:avLst/>
          </a:prstGeom>
          <a:solidFill>
            <a:srgbClr val="E2E8F0"/>
          </a:solidFill>
          <a:ln/>
        </p:spPr>
      </p:sp>
      <p:pic>
        <p:nvPicPr>
          <p:cNvPr id="9" name="Image 0" descr="preencoded.png"/>
          <p:cNvPicPr>
            <a:picLocks noChangeAspect="1"/>
          </p:cNvPicPr>
          <p:nvPr/>
        </p:nvPicPr>
        <p:blipFill>
          <a:blip r:embed="rId3"/>
          <a:srcRect/>
          <a:stretch/>
        </p:blipFill>
        <p:spPr>
          <a:xfrm>
            <a:off x="1067105" y="390449"/>
            <a:ext cx="381305" cy="381305"/>
          </a:xfrm>
          <a:prstGeom prst="rect">
            <a:avLst/>
          </a:prstGeom>
        </p:spPr>
      </p:pic>
      <p:sp>
        <p:nvSpPr>
          <p:cNvPr id="10" name="Text 7"/>
          <p:cNvSpPr txBox="1"/>
          <p:nvPr/>
        </p:nvSpPr>
        <p:spPr>
          <a:xfrm>
            <a:off x="1524305" y="352044"/>
            <a:ext cx="5563210" cy="467258"/>
          </a:xfrm>
          <a:prstGeom prst="rect">
            <a:avLst/>
          </a:prstGeom>
          <a:noFill/>
          <a:ln/>
        </p:spPr>
        <p:txBody>
          <a:bodyPr wrap="square" lIns="0" tIns="0" rIns="0" bIns="0" rtlCol="0" anchor="ctr"/>
          <a:lstStyle/>
          <a:p>
            <a:pPr marL="0" indent="0" algn="l">
              <a:buNone/>
            </a:pPr>
            <a:r>
              <a:rPr lang="en-US" sz="3000" b="1" dirty="0">
                <a:solidFill>
                  <a:srgbClr val="1E3A8A"/>
                </a:solidFill>
                <a:latin typeface="Montserrat" pitchFamily="34" charset="0"/>
                <a:ea typeface="Montserrat" pitchFamily="34" charset="-122"/>
                <a:cs typeface="Montserrat" pitchFamily="34" charset="-120"/>
              </a:rPr>
              <a:t>Market Opportunity &amp; Size</a:t>
            </a:r>
            <a:endParaRPr lang="en-US" sz="3000" dirty="0"/>
          </a:p>
        </p:txBody>
      </p:sp>
      <p:sp>
        <p:nvSpPr>
          <p:cNvPr id="11" name="Text 8"/>
          <p:cNvSpPr txBox="1"/>
          <p:nvPr/>
        </p:nvSpPr>
        <p:spPr>
          <a:xfrm>
            <a:off x="1067105" y="972007"/>
            <a:ext cx="4900270" cy="219456"/>
          </a:xfrm>
          <a:prstGeom prst="rect">
            <a:avLst/>
          </a:prstGeom>
          <a:noFill/>
          <a:ln/>
        </p:spPr>
        <p:txBody>
          <a:bodyPr wrap="square" lIns="0" tIns="0" rIns="0" bIns="0" rtlCol="0" anchor="ctr"/>
          <a:lstStyle/>
          <a:p>
            <a:pPr marL="0" indent="0" algn="l">
              <a:buNone/>
            </a:pPr>
            <a:r>
              <a:rPr lang="en-US" sz="1400" dirty="0">
                <a:solidFill>
                  <a:srgbClr val="475569"/>
                </a:solidFill>
                <a:latin typeface="Roboto" pitchFamily="34" charset="0"/>
                <a:ea typeface="Roboto" pitchFamily="34" charset="-122"/>
                <a:cs typeface="Roboto" pitchFamily="34" charset="-120"/>
              </a:rPr>
              <a:t>Large addressable market with significant growth potential</a:t>
            </a:r>
            <a:endParaRPr lang="en-US" sz="1400" dirty="0"/>
          </a:p>
        </p:txBody>
      </p:sp>
      <p:sp>
        <p:nvSpPr>
          <p:cNvPr id="12" name="Shape 9"/>
          <p:cNvSpPr/>
          <p:nvPr/>
        </p:nvSpPr>
        <p:spPr>
          <a:xfrm>
            <a:off x="1067105" y="1702613"/>
            <a:ext cx="5257800" cy="1419149"/>
          </a:xfrm>
          <a:prstGeom prst="roundRect">
            <a:avLst>
              <a:gd name="adj" fmla="val 5189"/>
            </a:avLst>
          </a:prstGeom>
          <a:solidFill>
            <a:srgbClr val="FFFFFF">
              <a:alpha val="85000"/>
            </a:srgbClr>
          </a:solidFill>
          <a:ln/>
          <a:effectLst>
            <a:outerShdw blurRad="63500" dist="38100" dir="5400000" algn="bl" rotWithShape="0">
              <a:srgbClr val="000000">
                <a:alpha val="10000"/>
              </a:srgbClr>
            </a:outerShdw>
          </a:effectLst>
        </p:spPr>
      </p:sp>
      <p:sp>
        <p:nvSpPr>
          <p:cNvPr id="13" name="Shape 10"/>
          <p:cNvSpPr/>
          <p:nvPr/>
        </p:nvSpPr>
        <p:spPr>
          <a:xfrm>
            <a:off x="1067105" y="3272638"/>
            <a:ext cx="5257800" cy="1419149"/>
          </a:xfrm>
          <a:prstGeom prst="roundRect">
            <a:avLst>
              <a:gd name="adj" fmla="val 5189"/>
            </a:avLst>
          </a:prstGeom>
          <a:solidFill>
            <a:srgbClr val="FFFFFF">
              <a:alpha val="85000"/>
            </a:srgbClr>
          </a:solidFill>
          <a:ln/>
          <a:effectLst>
            <a:outerShdw blurRad="63500" dist="38100" dir="5400000" algn="bl" rotWithShape="0">
              <a:srgbClr val="000000">
                <a:alpha val="10000"/>
              </a:srgbClr>
            </a:outerShdw>
          </a:effectLst>
        </p:spPr>
      </p:sp>
      <p:sp>
        <p:nvSpPr>
          <p:cNvPr id="14" name="Shape 11"/>
          <p:cNvSpPr/>
          <p:nvPr/>
        </p:nvSpPr>
        <p:spPr>
          <a:xfrm>
            <a:off x="1067105" y="4842662"/>
            <a:ext cx="5257800" cy="1419149"/>
          </a:xfrm>
          <a:prstGeom prst="roundRect">
            <a:avLst>
              <a:gd name="adj" fmla="val 5189"/>
            </a:avLst>
          </a:prstGeom>
          <a:solidFill>
            <a:srgbClr val="FFFFFF">
              <a:alpha val="85000"/>
            </a:srgbClr>
          </a:solidFill>
          <a:ln/>
          <a:effectLst>
            <a:outerShdw blurRad="63500" dist="38100" dir="5400000" algn="bl" rotWithShape="0">
              <a:srgbClr val="000000">
                <a:alpha val="10000"/>
              </a:srgbClr>
            </a:outerShdw>
          </a:effectLst>
        </p:spPr>
      </p:sp>
      <p:sp>
        <p:nvSpPr>
          <p:cNvPr id="15" name="Shape 12"/>
          <p:cNvSpPr/>
          <p:nvPr/>
        </p:nvSpPr>
        <p:spPr>
          <a:xfrm>
            <a:off x="1067105" y="6412687"/>
            <a:ext cx="5257800" cy="1419149"/>
          </a:xfrm>
          <a:prstGeom prst="roundRect">
            <a:avLst>
              <a:gd name="adj" fmla="val 5189"/>
            </a:avLst>
          </a:prstGeom>
          <a:solidFill>
            <a:srgbClr val="FFFFFF">
              <a:alpha val="85000"/>
            </a:srgbClr>
          </a:solidFill>
          <a:ln/>
          <a:effectLst>
            <a:outerShdw blurRad="63500" dist="38100" dir="5400000" algn="bl" rotWithShape="0">
              <a:srgbClr val="000000">
                <a:alpha val="10000"/>
              </a:srgbClr>
            </a:outerShdw>
          </a:effectLst>
        </p:spPr>
      </p:sp>
      <p:sp>
        <p:nvSpPr>
          <p:cNvPr id="16" name="Text 13"/>
          <p:cNvSpPr txBox="1"/>
          <p:nvPr/>
        </p:nvSpPr>
        <p:spPr>
          <a:xfrm>
            <a:off x="1295705" y="1969618"/>
            <a:ext cx="2863901" cy="333756"/>
          </a:xfrm>
          <a:prstGeom prst="rect">
            <a:avLst/>
          </a:prstGeom>
          <a:noFill/>
          <a:ln/>
        </p:spPr>
        <p:txBody>
          <a:bodyPr wrap="square" lIns="0" tIns="0" rIns="0" bIns="0" rtlCol="0" anchor="ctr"/>
          <a:lstStyle/>
          <a:p>
            <a:pPr marL="0" indent="0" algn="l">
              <a:buNone/>
            </a:pPr>
            <a:r>
              <a:rPr lang="en-US" sz="2100" b="1" dirty="0">
                <a:solidFill>
                  <a:srgbClr val="C53030"/>
                </a:solidFill>
                <a:latin typeface="Montserrat" pitchFamily="34" charset="0"/>
                <a:ea typeface="Montserrat" pitchFamily="34" charset="-122"/>
                <a:cs typeface="Montserrat" pitchFamily="34" charset="-120"/>
              </a:rPr>
              <a:t>65M+ Target Users</a:t>
            </a:r>
            <a:endParaRPr lang="en-US" sz="2100" dirty="0"/>
          </a:p>
        </p:txBody>
      </p:sp>
      <p:sp>
        <p:nvSpPr>
          <p:cNvPr id="17" name="Text 14"/>
          <p:cNvSpPr txBox="1"/>
          <p:nvPr/>
        </p:nvSpPr>
        <p:spPr>
          <a:xfrm>
            <a:off x="1295705" y="3539642"/>
            <a:ext cx="1939442" cy="333756"/>
          </a:xfrm>
          <a:prstGeom prst="rect">
            <a:avLst/>
          </a:prstGeom>
          <a:noFill/>
          <a:ln/>
        </p:spPr>
        <p:txBody>
          <a:bodyPr wrap="square" lIns="0" tIns="0" rIns="0" bIns="0" rtlCol="0" anchor="ctr"/>
          <a:lstStyle/>
          <a:p>
            <a:pPr marL="0" indent="0" algn="l">
              <a:buNone/>
            </a:pPr>
            <a:r>
              <a:rPr lang="en-US" sz="2100" b="1" dirty="0">
                <a:solidFill>
                  <a:srgbClr val="C53030"/>
                </a:solidFill>
                <a:latin typeface="Montserrat" pitchFamily="34" charset="0"/>
                <a:ea typeface="Montserrat" pitchFamily="34" charset="-122"/>
                <a:cs typeface="Montserrat" pitchFamily="34" charset="-120"/>
              </a:rPr>
              <a:t>$778 Million</a:t>
            </a:r>
            <a:endParaRPr lang="en-US" sz="2100" dirty="0"/>
          </a:p>
        </p:txBody>
      </p:sp>
      <p:sp>
        <p:nvSpPr>
          <p:cNvPr id="18" name="Text 15"/>
          <p:cNvSpPr txBox="1"/>
          <p:nvPr/>
        </p:nvSpPr>
        <p:spPr>
          <a:xfrm>
            <a:off x="1295705" y="5109667"/>
            <a:ext cx="2682850" cy="333756"/>
          </a:xfrm>
          <a:prstGeom prst="rect">
            <a:avLst/>
          </a:prstGeom>
          <a:noFill/>
          <a:ln/>
        </p:spPr>
        <p:txBody>
          <a:bodyPr wrap="square" lIns="0" tIns="0" rIns="0" bIns="0" rtlCol="0" anchor="ctr"/>
          <a:lstStyle/>
          <a:p>
            <a:pPr marL="0" indent="0" algn="l">
              <a:buNone/>
            </a:pPr>
            <a:r>
              <a:rPr lang="en-US" sz="2100" b="1" dirty="0">
                <a:solidFill>
                  <a:srgbClr val="C53030"/>
                </a:solidFill>
                <a:latin typeface="Montserrat" pitchFamily="34" charset="0"/>
                <a:ea typeface="Montserrat" pitchFamily="34" charset="-122"/>
                <a:cs typeface="Montserrat" pitchFamily="34" charset="-120"/>
              </a:rPr>
              <a:t>89% Smartphone</a:t>
            </a:r>
            <a:endParaRPr lang="en-US" sz="2100" dirty="0"/>
          </a:p>
        </p:txBody>
      </p:sp>
      <p:sp>
        <p:nvSpPr>
          <p:cNvPr id="19" name="Text 16"/>
          <p:cNvSpPr txBox="1"/>
          <p:nvPr/>
        </p:nvSpPr>
        <p:spPr>
          <a:xfrm>
            <a:off x="1295705" y="6679692"/>
            <a:ext cx="2997403" cy="333756"/>
          </a:xfrm>
          <a:prstGeom prst="rect">
            <a:avLst/>
          </a:prstGeom>
          <a:noFill/>
          <a:ln/>
        </p:spPr>
        <p:txBody>
          <a:bodyPr wrap="square" lIns="0" tIns="0" rIns="0" bIns="0" rtlCol="0" anchor="ctr"/>
          <a:lstStyle/>
          <a:p>
            <a:pPr marL="0" indent="0" algn="l">
              <a:buNone/>
            </a:pPr>
            <a:r>
              <a:rPr lang="en-US" sz="2100" b="1" dirty="0">
                <a:solidFill>
                  <a:srgbClr val="C53030"/>
                </a:solidFill>
                <a:latin typeface="Montserrat" pitchFamily="34" charset="0"/>
                <a:ea typeface="Montserrat" pitchFamily="34" charset="-122"/>
                <a:cs typeface="Montserrat" pitchFamily="34" charset="-120"/>
              </a:rPr>
              <a:t>10,000+ Puskesmas</a:t>
            </a:r>
            <a:endParaRPr lang="en-US" sz="2100" dirty="0"/>
          </a:p>
        </p:txBody>
      </p:sp>
      <p:sp>
        <p:nvSpPr>
          <p:cNvPr id="20" name="Text 17"/>
          <p:cNvSpPr txBox="1"/>
          <p:nvPr/>
        </p:nvSpPr>
        <p:spPr>
          <a:xfrm>
            <a:off x="1295705" y="2428646"/>
            <a:ext cx="3886200"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Indonesians aged 40+ at risk for cardiovascular disease</a:t>
            </a:r>
            <a:endParaRPr lang="en-US" sz="1200" dirty="0"/>
          </a:p>
        </p:txBody>
      </p:sp>
      <p:sp>
        <p:nvSpPr>
          <p:cNvPr id="21" name="Text 18"/>
          <p:cNvSpPr txBox="1"/>
          <p:nvPr/>
        </p:nvSpPr>
        <p:spPr>
          <a:xfrm>
            <a:off x="1295705" y="3998671"/>
            <a:ext cx="4553712"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Indonesia cardiovascular device market projected growth by 2032</a:t>
            </a:r>
            <a:endParaRPr lang="en-US" sz="1200" dirty="0"/>
          </a:p>
        </p:txBody>
      </p:sp>
      <p:sp>
        <p:nvSpPr>
          <p:cNvPr id="22" name="Text 19"/>
          <p:cNvSpPr txBox="1"/>
          <p:nvPr/>
        </p:nvSpPr>
        <p:spPr>
          <a:xfrm>
            <a:off x="1295705" y="5568696"/>
            <a:ext cx="3905402"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Penetration rate across urban and semi-urban Indonesia</a:t>
            </a:r>
            <a:endParaRPr lang="en-US" sz="1200" dirty="0"/>
          </a:p>
        </p:txBody>
      </p:sp>
      <p:sp>
        <p:nvSpPr>
          <p:cNvPr id="23" name="Text 20"/>
          <p:cNvSpPr txBox="1"/>
          <p:nvPr/>
        </p:nvSpPr>
        <p:spPr>
          <a:xfrm>
            <a:off x="1295705" y="7138721"/>
            <a:ext cx="4134002"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Primary healthcare facilities can integrate cardiovascular AI</a:t>
            </a:r>
            <a:endParaRPr lang="en-US" sz="1200" dirty="0"/>
          </a:p>
        </p:txBody>
      </p:sp>
      <p:sp>
        <p:nvSpPr>
          <p:cNvPr id="24" name="Text 21"/>
          <p:cNvSpPr txBox="1"/>
          <p:nvPr/>
        </p:nvSpPr>
        <p:spPr>
          <a:xfrm>
            <a:off x="1295705" y="2727655"/>
            <a:ext cx="2958998" cy="143561"/>
          </a:xfrm>
          <a:prstGeom prst="rect">
            <a:avLst/>
          </a:prstGeom>
          <a:noFill/>
          <a:ln/>
        </p:spPr>
        <p:txBody>
          <a:bodyPr wrap="square" lIns="0" tIns="0" rIns="0" bIns="0" rtlCol="0" anchor="ctr"/>
          <a:lstStyle/>
          <a:p>
            <a:pPr marL="0" indent="0" algn="l">
              <a:buNone/>
            </a:pPr>
            <a:r>
              <a:rPr lang="en-US" sz="900" dirty="0">
                <a:solidFill>
                  <a:srgbClr val="64748B"/>
                </a:solidFill>
                <a:latin typeface="Roboto" pitchFamily="34" charset="0"/>
                <a:ea typeface="Roboto" pitchFamily="34" charset="-122"/>
                <a:cs typeface="Roboto" pitchFamily="34" charset="-120"/>
              </a:rPr>
              <a:t>Source: Indonesian Demographic &amp; Health Data 2023</a:t>
            </a:r>
            <a:endParaRPr lang="en-US" sz="900" dirty="0"/>
          </a:p>
        </p:txBody>
      </p:sp>
      <p:sp>
        <p:nvSpPr>
          <p:cNvPr id="25" name="Text 22"/>
          <p:cNvSpPr txBox="1"/>
          <p:nvPr/>
        </p:nvSpPr>
        <p:spPr>
          <a:xfrm>
            <a:off x="1295705" y="4297680"/>
            <a:ext cx="2806294" cy="143561"/>
          </a:xfrm>
          <a:prstGeom prst="rect">
            <a:avLst/>
          </a:prstGeom>
          <a:noFill/>
          <a:ln/>
        </p:spPr>
        <p:txBody>
          <a:bodyPr wrap="square" lIns="0" tIns="0" rIns="0" bIns="0" rtlCol="0" anchor="ctr"/>
          <a:lstStyle/>
          <a:p>
            <a:pPr marL="0" indent="0" algn="l">
              <a:buNone/>
            </a:pPr>
            <a:r>
              <a:rPr lang="en-US" sz="900" dirty="0">
                <a:solidFill>
                  <a:srgbClr val="64748B"/>
                </a:solidFill>
                <a:latin typeface="Roboto" pitchFamily="34" charset="0"/>
                <a:ea typeface="Roboto" pitchFamily="34" charset="-122"/>
                <a:cs typeface="Roboto" pitchFamily="34" charset="-120"/>
              </a:rPr>
              <a:t>Source: Credence Research Market Analysis, 2024</a:t>
            </a:r>
            <a:endParaRPr lang="en-US" sz="900" dirty="0"/>
          </a:p>
        </p:txBody>
      </p:sp>
      <p:sp>
        <p:nvSpPr>
          <p:cNvPr id="26" name="Text 23"/>
          <p:cNvSpPr txBox="1"/>
          <p:nvPr/>
        </p:nvSpPr>
        <p:spPr>
          <a:xfrm>
            <a:off x="1295705" y="5867705"/>
            <a:ext cx="2130552" cy="143561"/>
          </a:xfrm>
          <a:prstGeom prst="rect">
            <a:avLst/>
          </a:prstGeom>
          <a:noFill/>
          <a:ln/>
        </p:spPr>
        <p:txBody>
          <a:bodyPr wrap="square" lIns="0" tIns="0" rIns="0" bIns="0" rtlCol="0" anchor="ctr"/>
          <a:lstStyle/>
          <a:p>
            <a:pPr marL="0" indent="0" algn="l">
              <a:buNone/>
            </a:pPr>
            <a:r>
              <a:rPr lang="en-US" sz="900" dirty="0">
                <a:solidFill>
                  <a:srgbClr val="64748B"/>
                </a:solidFill>
                <a:latin typeface="Roboto" pitchFamily="34" charset="0"/>
                <a:ea typeface="Roboto" pitchFamily="34" charset="-122"/>
                <a:cs typeface="Roboto" pitchFamily="34" charset="-120"/>
              </a:rPr>
              <a:t>Source: Digital Indonesia Report 2023</a:t>
            </a:r>
            <a:endParaRPr lang="en-US" sz="900" dirty="0"/>
          </a:p>
        </p:txBody>
      </p:sp>
      <p:sp>
        <p:nvSpPr>
          <p:cNvPr id="27" name="Text 24"/>
          <p:cNvSpPr txBox="1"/>
          <p:nvPr/>
        </p:nvSpPr>
        <p:spPr>
          <a:xfrm>
            <a:off x="1295705" y="7437730"/>
            <a:ext cx="2454250" cy="143561"/>
          </a:xfrm>
          <a:prstGeom prst="rect">
            <a:avLst/>
          </a:prstGeom>
          <a:noFill/>
          <a:ln/>
        </p:spPr>
        <p:txBody>
          <a:bodyPr wrap="square" lIns="0" tIns="0" rIns="0" bIns="0" rtlCol="0" anchor="ctr"/>
          <a:lstStyle/>
          <a:p>
            <a:pPr marL="0" indent="0" algn="l">
              <a:buNone/>
            </a:pPr>
            <a:r>
              <a:rPr lang="en-US" sz="900" dirty="0">
                <a:solidFill>
                  <a:srgbClr val="64748B"/>
                </a:solidFill>
                <a:latin typeface="Roboto" pitchFamily="34" charset="0"/>
                <a:ea typeface="Roboto" pitchFamily="34" charset="-122"/>
                <a:cs typeface="Roboto" pitchFamily="34" charset="-120"/>
              </a:rPr>
              <a:t>Source: Indonesian Ministry of Health, 2023</a:t>
            </a:r>
            <a:endParaRPr lang="en-US" sz="900" dirty="0"/>
          </a:p>
        </p:txBody>
      </p:sp>
      <p:sp>
        <p:nvSpPr>
          <p:cNvPr id="28" name="Shape 25"/>
          <p:cNvSpPr/>
          <p:nvPr/>
        </p:nvSpPr>
        <p:spPr>
          <a:xfrm>
            <a:off x="6629400" y="2861158"/>
            <a:ext cx="5257800" cy="3810305"/>
          </a:xfrm>
          <a:prstGeom prst="roundRect">
            <a:avLst>
              <a:gd name="adj" fmla="val 720"/>
            </a:avLst>
          </a:prstGeom>
          <a:solidFill>
            <a:srgbClr val="FFFFFF">
              <a:alpha val="85000"/>
            </a:srgbClr>
          </a:solidFill>
          <a:ln/>
          <a:effectLst>
            <a:outerShdw blurRad="63500" dist="38100" dir="5400000" algn="bl" rotWithShape="0">
              <a:srgbClr val="000000">
                <a:alpha val="10000"/>
              </a:srgbClr>
            </a:outerShdw>
          </a:effectLst>
        </p:spPr>
      </p:sp>
      <p:sp>
        <p:nvSpPr>
          <p:cNvPr id="29" name="Text 26"/>
          <p:cNvSpPr txBox="1"/>
          <p:nvPr/>
        </p:nvSpPr>
        <p:spPr>
          <a:xfrm>
            <a:off x="6858000" y="2838298"/>
            <a:ext cx="4614062" cy="505663"/>
          </a:xfrm>
          <a:prstGeom prst="rect">
            <a:avLst/>
          </a:prstGeom>
          <a:noFill/>
          <a:ln/>
        </p:spPr>
        <p:txBody>
          <a:bodyPr wrap="square" lIns="0" tIns="0" rIns="0" bIns="0" rtlCol="0" anchor="ctr"/>
          <a:lstStyle/>
          <a:p>
            <a:pPr marL="0" indent="0" algn="l">
              <a:buNone/>
            </a:pPr>
            <a:r>
              <a:rPr lang="en-US" sz="1400" b="1" dirty="0">
                <a:solidFill>
                  <a:srgbClr val="1E3A8A"/>
                </a:solidFill>
                <a:latin typeface="Montserrat" pitchFamily="34" charset="0"/>
                <a:ea typeface="Montserrat" pitchFamily="34" charset="-122"/>
                <a:cs typeface="Montserrat" pitchFamily="34" charset="-120"/>
              </a:rPr>
              <a:t>Indonesia Cardiovascular Market Growth (2024-2032)</a:t>
            </a:r>
            <a:endParaRPr lang="en-US" sz="1400" dirty="0"/>
          </a:p>
        </p:txBody>
      </p:sp>
      <p:pic>
        <p:nvPicPr>
          <p:cNvPr id="30" name="Image 1" descr="preencoded.png"/>
          <p:cNvPicPr>
            <a:picLocks noChangeAspect="1"/>
          </p:cNvPicPr>
          <p:nvPr/>
        </p:nvPicPr>
        <p:blipFill>
          <a:blip r:embed="rId4"/>
          <a:srcRect l="-8667" r="-8667"/>
          <a:stretch/>
        </p:blipFill>
        <p:spPr>
          <a:xfrm>
            <a:off x="6858000" y="3520440"/>
            <a:ext cx="4800600" cy="2857500"/>
          </a:xfrm>
          <a:prstGeom prst="rect">
            <a:avLst/>
          </a:prstGeom>
        </p:spPr>
      </p:pic>
      <p:sp>
        <p:nvSpPr>
          <p:cNvPr id="31" name="Text 27"/>
          <p:cNvSpPr txBox="1"/>
          <p:nvPr/>
        </p:nvSpPr>
        <p:spPr>
          <a:xfrm>
            <a:off x="7409383" y="6549847"/>
            <a:ext cx="3797503" cy="143561"/>
          </a:xfrm>
          <a:prstGeom prst="rect">
            <a:avLst/>
          </a:prstGeom>
          <a:noFill/>
          <a:ln/>
        </p:spPr>
        <p:txBody>
          <a:bodyPr wrap="square" lIns="0" tIns="0" rIns="0" bIns="0" rtlCol="0" anchor="ctr"/>
          <a:lstStyle/>
          <a:p>
            <a:pPr marL="0" indent="0" algn="ctr">
              <a:buNone/>
            </a:pPr>
            <a:r>
              <a:rPr lang="en-US" sz="900" dirty="0">
                <a:solidFill>
                  <a:srgbClr val="64748B"/>
                </a:solidFill>
                <a:latin typeface="Roboto" pitchFamily="34" charset="0"/>
                <a:ea typeface="Roboto" pitchFamily="34" charset="-122"/>
                <a:cs typeface="Roboto" pitchFamily="34" charset="-120"/>
              </a:rPr>
              <a:t>Projected market growth from $440.59M (2024) to $778.13M (2032)</a:t>
            </a:r>
            <a:endParaRPr lang="en-US" sz="900" dirty="0"/>
          </a:p>
        </p:txBody>
      </p:sp>
      <p:sp>
        <p:nvSpPr>
          <p:cNvPr id="32" name="Text 28"/>
          <p:cNvSpPr txBox="1"/>
          <p:nvPr/>
        </p:nvSpPr>
        <p:spPr>
          <a:xfrm>
            <a:off x="3858768" y="8001000"/>
            <a:ext cx="8121701" cy="143561"/>
          </a:xfrm>
          <a:prstGeom prst="rect">
            <a:avLst/>
          </a:prstGeom>
          <a:noFill/>
          <a:ln/>
        </p:spPr>
        <p:txBody>
          <a:bodyPr wrap="square" lIns="0" tIns="0" rIns="0" bIns="0" rtlCol="0" anchor="ctr"/>
          <a:lstStyle/>
          <a:p>
            <a:pPr marL="0" indent="0" algn="r">
              <a:buNone/>
            </a:pPr>
            <a:r>
              <a:rPr lang="en-US" sz="900" dirty="0">
                <a:solidFill>
                  <a:srgbClr val="64748B"/>
                </a:solidFill>
                <a:latin typeface="Roboto" pitchFamily="34" charset="0"/>
                <a:ea typeface="Roboto" pitchFamily="34" charset="-122"/>
                <a:cs typeface="Roboto" pitchFamily="34" charset="-120"/>
              </a:rPr>
              <a:t>Data sources: Credence Research Market Analysis, Indonesian Ministry of Health, Digital Indonesia Report • Indonesia Healthcare AI Hackathon 2025</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12191695" cy="8486546"/>
          </a:xfrm>
          <a:prstGeom prst="rect">
            <a:avLst/>
          </a:prstGeom>
          <a:solidFill>
            <a:srgbClr val="F8FAFC"/>
          </a:solidFill>
          <a:ln/>
        </p:spPr>
      </p:sp>
      <p:sp>
        <p:nvSpPr>
          <p:cNvPr id="3" name="Shape 1"/>
          <p:cNvSpPr/>
          <p:nvPr/>
        </p:nvSpPr>
        <p:spPr>
          <a:xfrm>
            <a:off x="0" y="0"/>
            <a:ext cx="12191695" cy="8486546"/>
          </a:xfrm>
          <a:prstGeom prst="rect">
            <a:avLst/>
          </a:prstGeom>
          <a:solidFill>
            <a:srgbClr val="F0F4F8"/>
          </a:solidFill>
          <a:ln/>
        </p:spPr>
      </p:sp>
      <p:sp>
        <p:nvSpPr>
          <p:cNvPr id="4" name="Shape 2"/>
          <p:cNvSpPr/>
          <p:nvPr/>
        </p:nvSpPr>
        <p:spPr>
          <a:xfrm>
            <a:off x="0" y="0"/>
            <a:ext cx="761695" cy="8486546"/>
          </a:xfrm>
          <a:prstGeom prst="rect">
            <a:avLst/>
          </a:prstGeom>
          <a:solidFill>
            <a:srgbClr val="1E3A8A"/>
          </a:solidFill>
          <a:ln/>
        </p:spPr>
      </p:sp>
      <p:sp>
        <p:nvSpPr>
          <p:cNvPr id="5" name="Shape 3"/>
          <p:cNvSpPr/>
          <p:nvPr/>
        </p:nvSpPr>
        <p:spPr>
          <a:xfrm>
            <a:off x="381305" y="1143000"/>
            <a:ext cx="190195" cy="190195"/>
          </a:xfrm>
          <a:prstGeom prst="ellipse">
            <a:avLst/>
          </a:prstGeom>
          <a:solidFill>
            <a:srgbClr val="C53030"/>
          </a:solidFill>
          <a:ln/>
        </p:spPr>
      </p:sp>
      <p:sp>
        <p:nvSpPr>
          <p:cNvPr id="6" name="Shape 4"/>
          <p:cNvSpPr/>
          <p:nvPr/>
        </p:nvSpPr>
        <p:spPr>
          <a:xfrm>
            <a:off x="381305" y="1524305"/>
            <a:ext cx="190195" cy="190195"/>
          </a:xfrm>
          <a:prstGeom prst="ellipse">
            <a:avLst/>
          </a:prstGeom>
          <a:solidFill>
            <a:srgbClr val="C53030"/>
          </a:solidFill>
          <a:ln/>
        </p:spPr>
      </p:sp>
      <p:sp>
        <p:nvSpPr>
          <p:cNvPr id="7" name="Shape 5"/>
          <p:cNvSpPr/>
          <p:nvPr/>
        </p:nvSpPr>
        <p:spPr>
          <a:xfrm>
            <a:off x="381305" y="1904695"/>
            <a:ext cx="190195" cy="190195"/>
          </a:xfrm>
          <a:prstGeom prst="ellipse">
            <a:avLst/>
          </a:prstGeom>
          <a:solidFill>
            <a:srgbClr val="C53030"/>
          </a:solidFill>
          <a:ln/>
        </p:spPr>
      </p:sp>
      <p:sp>
        <p:nvSpPr>
          <p:cNvPr id="8" name="Shape 6"/>
          <p:cNvSpPr/>
          <p:nvPr/>
        </p:nvSpPr>
        <p:spPr>
          <a:xfrm>
            <a:off x="1067105" y="1380744"/>
            <a:ext cx="10820095" cy="19202"/>
          </a:xfrm>
          <a:prstGeom prst="rect">
            <a:avLst/>
          </a:prstGeom>
          <a:solidFill>
            <a:srgbClr val="E2E8F0"/>
          </a:solidFill>
          <a:ln/>
        </p:spPr>
      </p:sp>
      <p:pic>
        <p:nvPicPr>
          <p:cNvPr id="9" name="Image 0" descr="preencoded.png"/>
          <p:cNvPicPr>
            <a:picLocks noChangeAspect="1"/>
          </p:cNvPicPr>
          <p:nvPr/>
        </p:nvPicPr>
        <p:blipFill>
          <a:blip r:embed="rId3"/>
          <a:srcRect/>
          <a:stretch/>
        </p:blipFill>
        <p:spPr>
          <a:xfrm>
            <a:off x="1067105" y="390449"/>
            <a:ext cx="381305" cy="381305"/>
          </a:xfrm>
          <a:prstGeom prst="rect">
            <a:avLst/>
          </a:prstGeom>
        </p:spPr>
      </p:pic>
      <p:sp>
        <p:nvSpPr>
          <p:cNvPr id="10" name="Text 7"/>
          <p:cNvSpPr txBox="1"/>
          <p:nvPr/>
        </p:nvSpPr>
        <p:spPr>
          <a:xfrm>
            <a:off x="1524305" y="352044"/>
            <a:ext cx="6792163" cy="467258"/>
          </a:xfrm>
          <a:prstGeom prst="rect">
            <a:avLst/>
          </a:prstGeom>
          <a:noFill/>
          <a:ln/>
        </p:spPr>
        <p:txBody>
          <a:bodyPr wrap="square" lIns="0" tIns="0" rIns="0" bIns="0" rtlCol="0" anchor="ctr"/>
          <a:lstStyle/>
          <a:p>
            <a:pPr marL="0" indent="0" algn="l">
              <a:buNone/>
            </a:pPr>
            <a:r>
              <a:rPr lang="en-US" sz="3000" b="1" dirty="0">
                <a:solidFill>
                  <a:srgbClr val="1E3A8A"/>
                </a:solidFill>
                <a:latin typeface="Montserrat" pitchFamily="34" charset="0"/>
                <a:ea typeface="Montserrat" pitchFamily="34" charset="-122"/>
                <a:cs typeface="Montserrat" pitchFamily="34" charset="-120"/>
              </a:rPr>
              <a:t>Solution: Triple-Layer AI Pipeline</a:t>
            </a:r>
            <a:endParaRPr lang="en-US" sz="3000" dirty="0"/>
          </a:p>
        </p:txBody>
      </p:sp>
      <p:sp>
        <p:nvSpPr>
          <p:cNvPr id="11" name="Text 8"/>
          <p:cNvSpPr txBox="1"/>
          <p:nvPr/>
        </p:nvSpPr>
        <p:spPr>
          <a:xfrm>
            <a:off x="1067105" y="972007"/>
            <a:ext cx="6414516" cy="219456"/>
          </a:xfrm>
          <a:prstGeom prst="rect">
            <a:avLst/>
          </a:prstGeom>
          <a:noFill/>
          <a:ln/>
        </p:spPr>
        <p:txBody>
          <a:bodyPr wrap="square" lIns="0" tIns="0" rIns="0" bIns="0" rtlCol="0" anchor="ctr"/>
          <a:lstStyle/>
          <a:p>
            <a:pPr marL="0" indent="0" algn="l">
              <a:buNone/>
            </a:pPr>
            <a:r>
              <a:rPr lang="en-US" sz="1400" dirty="0">
                <a:solidFill>
                  <a:srgbClr val="475569"/>
                </a:solidFill>
                <a:latin typeface="Roboto" pitchFamily="34" charset="0"/>
                <a:ea typeface="Roboto" pitchFamily="34" charset="-122"/>
                <a:cs typeface="Roboto" pitchFamily="34" charset="-120"/>
              </a:rPr>
              <a:t>Comprehensive cardiovascular risk assessment powered by medical-grade AI</a:t>
            </a:r>
            <a:endParaRPr lang="en-US" sz="1400" dirty="0"/>
          </a:p>
        </p:txBody>
      </p:sp>
      <p:sp>
        <p:nvSpPr>
          <p:cNvPr id="12" name="Shape 9"/>
          <p:cNvSpPr/>
          <p:nvPr/>
        </p:nvSpPr>
        <p:spPr>
          <a:xfrm>
            <a:off x="1067105" y="1702613"/>
            <a:ext cx="3038551" cy="2457907"/>
          </a:xfrm>
          <a:prstGeom prst="roundRect">
            <a:avLst>
              <a:gd name="adj" fmla="val 1730"/>
            </a:avLst>
          </a:prstGeom>
          <a:solidFill>
            <a:srgbClr val="FFFFFF">
              <a:alpha val="85000"/>
            </a:srgbClr>
          </a:solidFill>
          <a:ln/>
          <a:effectLst>
            <a:outerShdw blurRad="63500" dist="38100" dir="5400000" algn="bl" rotWithShape="0">
              <a:srgbClr val="000000">
                <a:alpha val="10000"/>
              </a:srgbClr>
            </a:outerShdw>
          </a:effectLst>
        </p:spPr>
      </p:sp>
      <p:pic>
        <p:nvPicPr>
          <p:cNvPr id="13" name="Image 1" descr="preencoded.png"/>
          <p:cNvPicPr>
            <a:picLocks noChangeAspect="1"/>
          </p:cNvPicPr>
          <p:nvPr/>
        </p:nvPicPr>
        <p:blipFill>
          <a:blip r:embed="rId4"/>
          <a:srcRect/>
          <a:stretch/>
        </p:blipFill>
        <p:spPr>
          <a:xfrm>
            <a:off x="2391156" y="2008022"/>
            <a:ext cx="381305" cy="381305"/>
          </a:xfrm>
          <a:prstGeom prst="rect">
            <a:avLst/>
          </a:prstGeom>
        </p:spPr>
      </p:pic>
      <p:sp>
        <p:nvSpPr>
          <p:cNvPr id="14" name="Text 10"/>
          <p:cNvSpPr txBox="1"/>
          <p:nvPr/>
        </p:nvSpPr>
        <p:spPr>
          <a:xfrm>
            <a:off x="1766621" y="2683764"/>
            <a:ext cx="1810512" cy="277063"/>
          </a:xfrm>
          <a:prstGeom prst="rect">
            <a:avLst/>
          </a:prstGeom>
          <a:noFill/>
          <a:ln/>
        </p:spPr>
        <p:txBody>
          <a:bodyPr wrap="square" lIns="0" tIns="0" rIns="0" bIns="0" rtlCol="0" anchor="ctr"/>
          <a:lstStyle/>
          <a:p>
            <a:pPr marL="0" indent="0" algn="ctr">
              <a:buNone/>
            </a:pPr>
            <a:r>
              <a:rPr lang="en-US" sz="1800" b="1" dirty="0">
                <a:solidFill>
                  <a:srgbClr val="1E3A8A"/>
                </a:solidFill>
                <a:latin typeface="Montserrat" pitchFamily="34" charset="0"/>
                <a:ea typeface="Montserrat" pitchFamily="34" charset="-122"/>
                <a:cs typeface="Montserrat" pitchFamily="34" charset="-120"/>
              </a:rPr>
              <a:t>1. NER Engine</a:t>
            </a:r>
            <a:endParaRPr lang="en-US" sz="1800" dirty="0"/>
          </a:p>
        </p:txBody>
      </p:sp>
      <p:sp>
        <p:nvSpPr>
          <p:cNvPr id="15" name="Text 11"/>
          <p:cNvSpPr txBox="1"/>
          <p:nvPr/>
        </p:nvSpPr>
        <p:spPr>
          <a:xfrm>
            <a:off x="1350569" y="3084271"/>
            <a:ext cx="2581351" cy="829361"/>
          </a:xfrm>
          <a:prstGeom prst="rect">
            <a:avLst/>
          </a:prstGeom>
          <a:noFill/>
          <a:ln/>
        </p:spPr>
        <p:txBody>
          <a:bodyPr wrap="square" lIns="0" tIns="0" rIns="0" bIns="0" rtlCol="0" anchor="ctr"/>
          <a:lstStyle/>
          <a:p>
            <a:pPr marL="0" indent="0" algn="ctr">
              <a:buNone/>
            </a:pPr>
            <a:r>
              <a:rPr lang="en-US" sz="1200" dirty="0">
                <a:solidFill>
                  <a:srgbClr val="1E293B"/>
                </a:solidFill>
                <a:latin typeface="Roboto" pitchFamily="34" charset="0"/>
                <a:ea typeface="Roboto" pitchFamily="34" charset="-122"/>
                <a:cs typeface="Roboto" pitchFamily="34" charset="-120"/>
              </a:rPr>
              <a:t>Advanced Named Entity Recognition extracts medical symptoms and cardiovascular terms from patient conversations in Bahasa Indonesia</a:t>
            </a:r>
            <a:endParaRPr lang="en-US" sz="1200" dirty="0"/>
          </a:p>
        </p:txBody>
      </p:sp>
      <p:pic>
        <p:nvPicPr>
          <p:cNvPr id="16" name="Image 2" descr="preencoded.png"/>
          <p:cNvPicPr>
            <a:picLocks noChangeAspect="1"/>
          </p:cNvPicPr>
          <p:nvPr/>
        </p:nvPicPr>
        <p:blipFill>
          <a:blip r:embed="rId5"/>
          <a:srcRect l="-107" r="-107"/>
          <a:stretch/>
        </p:blipFill>
        <p:spPr>
          <a:xfrm>
            <a:off x="4395521" y="2767889"/>
            <a:ext cx="267005" cy="304495"/>
          </a:xfrm>
          <a:prstGeom prst="rect">
            <a:avLst/>
          </a:prstGeom>
        </p:spPr>
      </p:pic>
      <p:sp>
        <p:nvSpPr>
          <p:cNvPr id="17" name="Shape 12"/>
          <p:cNvSpPr/>
          <p:nvPr/>
        </p:nvSpPr>
        <p:spPr>
          <a:xfrm>
            <a:off x="4962449" y="1702613"/>
            <a:ext cx="3038551" cy="2457907"/>
          </a:xfrm>
          <a:prstGeom prst="roundRect">
            <a:avLst>
              <a:gd name="adj" fmla="val 1730"/>
            </a:avLst>
          </a:prstGeom>
          <a:solidFill>
            <a:srgbClr val="FFFFFF">
              <a:alpha val="85000"/>
            </a:srgbClr>
          </a:solidFill>
          <a:ln/>
          <a:effectLst>
            <a:outerShdw blurRad="63500" dist="38100" dir="5400000" algn="bl" rotWithShape="0">
              <a:srgbClr val="000000">
                <a:alpha val="10000"/>
              </a:srgbClr>
            </a:outerShdw>
          </a:effectLst>
        </p:spPr>
      </p:sp>
      <p:pic>
        <p:nvPicPr>
          <p:cNvPr id="18" name="Image 3" descr="preencoded.png"/>
          <p:cNvPicPr>
            <a:picLocks noChangeAspect="1"/>
          </p:cNvPicPr>
          <p:nvPr/>
        </p:nvPicPr>
        <p:blipFill>
          <a:blip r:embed="rId6"/>
          <a:srcRect/>
          <a:stretch/>
        </p:blipFill>
        <p:spPr>
          <a:xfrm>
            <a:off x="6286500" y="2008022"/>
            <a:ext cx="381305" cy="381305"/>
          </a:xfrm>
          <a:prstGeom prst="rect">
            <a:avLst/>
          </a:prstGeom>
        </p:spPr>
      </p:pic>
      <p:sp>
        <p:nvSpPr>
          <p:cNvPr id="19" name="Text 13"/>
          <p:cNvSpPr txBox="1"/>
          <p:nvPr/>
        </p:nvSpPr>
        <p:spPr>
          <a:xfrm>
            <a:off x="5336438" y="2683764"/>
            <a:ext cx="2457907" cy="277063"/>
          </a:xfrm>
          <a:prstGeom prst="rect">
            <a:avLst/>
          </a:prstGeom>
          <a:noFill/>
          <a:ln/>
        </p:spPr>
        <p:txBody>
          <a:bodyPr wrap="square" lIns="0" tIns="0" rIns="0" bIns="0" rtlCol="0" anchor="ctr"/>
          <a:lstStyle/>
          <a:p>
            <a:pPr marL="0" indent="0" algn="ctr">
              <a:buNone/>
            </a:pPr>
            <a:r>
              <a:rPr lang="en-US" sz="1800" b="1" dirty="0">
                <a:solidFill>
                  <a:srgbClr val="1E3A8A"/>
                </a:solidFill>
                <a:latin typeface="Montserrat" pitchFamily="34" charset="0"/>
                <a:ea typeface="Montserrat" pitchFamily="34" charset="-122"/>
                <a:cs typeface="Montserrat" pitchFamily="34" charset="-120"/>
              </a:rPr>
              <a:t>2. Risk Assessment</a:t>
            </a:r>
            <a:endParaRPr lang="en-US" sz="1800" dirty="0"/>
          </a:p>
        </p:txBody>
      </p:sp>
      <p:sp>
        <p:nvSpPr>
          <p:cNvPr id="20" name="Text 14"/>
          <p:cNvSpPr txBox="1"/>
          <p:nvPr/>
        </p:nvSpPr>
        <p:spPr>
          <a:xfrm>
            <a:off x="5194706" y="3084271"/>
            <a:ext cx="2686507" cy="829361"/>
          </a:xfrm>
          <a:prstGeom prst="rect">
            <a:avLst/>
          </a:prstGeom>
          <a:noFill/>
          <a:ln/>
        </p:spPr>
        <p:txBody>
          <a:bodyPr wrap="square" lIns="0" tIns="0" rIns="0" bIns="0" rtlCol="0" anchor="ctr"/>
          <a:lstStyle/>
          <a:p>
            <a:pPr marL="0" indent="0" algn="ctr">
              <a:buNone/>
            </a:pPr>
            <a:r>
              <a:rPr lang="en-US" sz="1200" dirty="0">
                <a:solidFill>
                  <a:srgbClr val="1E293B"/>
                </a:solidFill>
                <a:latin typeface="Roboto" pitchFamily="34" charset="0"/>
                <a:ea typeface="Roboto" pitchFamily="34" charset="-122"/>
                <a:cs typeface="Roboto" pitchFamily="34" charset="-120"/>
              </a:rPr>
              <a:t>Personalized cardiovascular risk scoring using validated AHA/ESC/IHA protocols with Indonesia-specific calibration</a:t>
            </a:r>
            <a:endParaRPr lang="en-US" sz="1200" dirty="0"/>
          </a:p>
        </p:txBody>
      </p:sp>
      <p:pic>
        <p:nvPicPr>
          <p:cNvPr id="21" name="Image 4" descr="preencoded.png"/>
          <p:cNvPicPr>
            <a:picLocks noChangeAspect="1"/>
          </p:cNvPicPr>
          <p:nvPr/>
        </p:nvPicPr>
        <p:blipFill>
          <a:blip r:embed="rId5"/>
          <a:srcRect l="-107" r="-107"/>
          <a:stretch/>
        </p:blipFill>
        <p:spPr>
          <a:xfrm>
            <a:off x="8290865" y="2767889"/>
            <a:ext cx="267005" cy="304495"/>
          </a:xfrm>
          <a:prstGeom prst="rect">
            <a:avLst/>
          </a:prstGeom>
        </p:spPr>
      </p:pic>
      <p:sp>
        <p:nvSpPr>
          <p:cNvPr id="22" name="Shape 15"/>
          <p:cNvSpPr/>
          <p:nvPr/>
        </p:nvSpPr>
        <p:spPr>
          <a:xfrm>
            <a:off x="8857793" y="1702613"/>
            <a:ext cx="3038551" cy="2457907"/>
          </a:xfrm>
          <a:prstGeom prst="roundRect">
            <a:avLst>
              <a:gd name="adj" fmla="val 1730"/>
            </a:avLst>
          </a:prstGeom>
          <a:solidFill>
            <a:srgbClr val="FFFFFF">
              <a:alpha val="85000"/>
            </a:srgbClr>
          </a:solidFill>
          <a:ln/>
          <a:effectLst>
            <a:outerShdw blurRad="63500" dist="38100" dir="5400000" algn="bl" rotWithShape="0">
              <a:srgbClr val="000000">
                <a:alpha val="10000"/>
              </a:srgbClr>
            </a:outerShdw>
          </a:effectLst>
        </p:spPr>
      </p:sp>
      <p:pic>
        <p:nvPicPr>
          <p:cNvPr id="23" name="Image 5" descr="preencoded.png"/>
          <p:cNvPicPr>
            <a:picLocks noChangeAspect="1"/>
          </p:cNvPicPr>
          <p:nvPr/>
        </p:nvPicPr>
        <p:blipFill>
          <a:blip r:embed="rId7"/>
          <a:srcRect t="-24" b="-24"/>
          <a:stretch/>
        </p:blipFill>
        <p:spPr>
          <a:xfrm>
            <a:off x="10134295" y="2008022"/>
            <a:ext cx="476402" cy="381305"/>
          </a:xfrm>
          <a:prstGeom prst="rect">
            <a:avLst/>
          </a:prstGeom>
        </p:spPr>
      </p:pic>
      <p:sp>
        <p:nvSpPr>
          <p:cNvPr id="24" name="Text 16"/>
          <p:cNvSpPr txBox="1"/>
          <p:nvPr/>
        </p:nvSpPr>
        <p:spPr>
          <a:xfrm>
            <a:off x="9476842" y="2683764"/>
            <a:ext cx="1962302" cy="277063"/>
          </a:xfrm>
          <a:prstGeom prst="rect">
            <a:avLst/>
          </a:prstGeom>
          <a:noFill/>
          <a:ln/>
        </p:spPr>
        <p:txBody>
          <a:bodyPr wrap="square" lIns="0" tIns="0" rIns="0" bIns="0" rtlCol="0" anchor="ctr"/>
          <a:lstStyle/>
          <a:p>
            <a:pPr marL="0" indent="0" algn="ctr">
              <a:buNone/>
            </a:pPr>
            <a:r>
              <a:rPr lang="en-US" sz="1800" b="1" dirty="0">
                <a:solidFill>
                  <a:srgbClr val="1E3A8A"/>
                </a:solidFill>
                <a:latin typeface="Montserrat" pitchFamily="34" charset="0"/>
                <a:ea typeface="Montserrat" pitchFamily="34" charset="-122"/>
                <a:cs typeface="Montserrat" pitchFamily="34" charset="-120"/>
              </a:rPr>
              <a:t>3. LLM Chatbot</a:t>
            </a:r>
            <a:endParaRPr lang="en-US" sz="1800" dirty="0"/>
          </a:p>
        </p:txBody>
      </p:sp>
      <p:sp>
        <p:nvSpPr>
          <p:cNvPr id="25" name="Text 17"/>
          <p:cNvSpPr txBox="1"/>
          <p:nvPr/>
        </p:nvSpPr>
        <p:spPr>
          <a:xfrm>
            <a:off x="9114739" y="3084271"/>
            <a:ext cx="2638958" cy="829361"/>
          </a:xfrm>
          <a:prstGeom prst="rect">
            <a:avLst/>
          </a:prstGeom>
          <a:noFill/>
          <a:ln/>
        </p:spPr>
        <p:txBody>
          <a:bodyPr wrap="square" lIns="0" tIns="0" rIns="0" bIns="0" rtlCol="0" anchor="ctr"/>
          <a:lstStyle/>
          <a:p>
            <a:pPr marL="0" indent="0" algn="ctr">
              <a:buNone/>
            </a:pPr>
            <a:r>
              <a:rPr lang="en-US" sz="1200" dirty="0">
                <a:solidFill>
                  <a:srgbClr val="1E293B"/>
                </a:solidFill>
                <a:latin typeface="Roboto" pitchFamily="34" charset="0"/>
                <a:ea typeface="Roboto" pitchFamily="34" charset="-122"/>
                <a:cs typeface="Roboto" pitchFamily="34" charset="-120"/>
              </a:rPr>
              <a:t>Contextual, evidence-based responses in Bahasa Indonesia using latest cardiovascular practice guidelines</a:t>
            </a:r>
            <a:endParaRPr lang="en-US" sz="1200" dirty="0"/>
          </a:p>
        </p:txBody>
      </p:sp>
      <p:sp>
        <p:nvSpPr>
          <p:cNvPr id="26" name="Shape 18"/>
          <p:cNvSpPr/>
          <p:nvPr/>
        </p:nvSpPr>
        <p:spPr>
          <a:xfrm>
            <a:off x="1067105" y="4766767"/>
            <a:ext cx="5257800" cy="3076956"/>
          </a:xfrm>
          <a:prstGeom prst="roundRect">
            <a:avLst>
              <a:gd name="adj" fmla="val 1104"/>
            </a:avLst>
          </a:prstGeom>
          <a:solidFill>
            <a:srgbClr val="FFFFFF">
              <a:alpha val="85000"/>
            </a:srgbClr>
          </a:solidFill>
          <a:ln/>
          <a:effectLst>
            <a:outerShdw blurRad="63500" dist="38100" dir="5400000" algn="bl" rotWithShape="0">
              <a:srgbClr val="000000">
                <a:alpha val="10000"/>
              </a:srgbClr>
            </a:outerShdw>
          </a:effectLst>
        </p:spPr>
      </p:sp>
      <p:pic>
        <p:nvPicPr>
          <p:cNvPr id="27" name="Image 6" descr="preencoded.png"/>
          <p:cNvPicPr>
            <a:picLocks noChangeAspect="1"/>
          </p:cNvPicPr>
          <p:nvPr/>
        </p:nvPicPr>
        <p:blipFill>
          <a:blip r:embed="rId8"/>
          <a:srcRect/>
          <a:stretch/>
        </p:blipFill>
        <p:spPr>
          <a:xfrm>
            <a:off x="1295705" y="5043830"/>
            <a:ext cx="200254" cy="200254"/>
          </a:xfrm>
          <a:prstGeom prst="rect">
            <a:avLst/>
          </a:prstGeom>
        </p:spPr>
      </p:pic>
      <p:sp>
        <p:nvSpPr>
          <p:cNvPr id="28" name="Text 19"/>
          <p:cNvSpPr txBox="1"/>
          <p:nvPr/>
        </p:nvSpPr>
        <p:spPr>
          <a:xfrm>
            <a:off x="1495044" y="4995367"/>
            <a:ext cx="3263494" cy="305410"/>
          </a:xfrm>
          <a:prstGeom prst="rect">
            <a:avLst/>
          </a:prstGeom>
          <a:noFill/>
          <a:ln/>
        </p:spPr>
        <p:txBody>
          <a:bodyPr wrap="square" lIns="0" tIns="0" rIns="0" bIns="0" rtlCol="0" anchor="ctr"/>
          <a:lstStyle/>
          <a:p>
            <a:pPr marL="0" indent="0" algn="l">
              <a:buNone/>
            </a:pPr>
            <a:r>
              <a:rPr lang="en-US" sz="1500" b="1" dirty="0">
                <a:solidFill>
                  <a:srgbClr val="1E3A8A"/>
                </a:solidFill>
                <a:latin typeface="Montserrat" pitchFamily="34" charset="0"/>
                <a:ea typeface="Montserrat" pitchFamily="34" charset="-122"/>
                <a:cs typeface="Montserrat" pitchFamily="34" charset="-120"/>
              </a:rPr>
              <a:t>Medical-Grade Safety Features</a:t>
            </a:r>
            <a:endParaRPr lang="en-US" sz="1500" dirty="0"/>
          </a:p>
        </p:txBody>
      </p:sp>
      <p:pic>
        <p:nvPicPr>
          <p:cNvPr id="29" name="Image 7" descr="preencoded.png"/>
          <p:cNvPicPr>
            <a:picLocks noChangeAspect="1"/>
          </p:cNvPicPr>
          <p:nvPr/>
        </p:nvPicPr>
        <p:blipFill>
          <a:blip r:embed="rId9"/>
          <a:srcRect/>
          <a:stretch/>
        </p:blipFill>
        <p:spPr>
          <a:xfrm>
            <a:off x="1295705" y="5475427"/>
            <a:ext cx="152705" cy="152705"/>
          </a:xfrm>
          <a:prstGeom prst="rect">
            <a:avLst/>
          </a:prstGeom>
        </p:spPr>
      </p:pic>
      <p:sp>
        <p:nvSpPr>
          <p:cNvPr id="30" name="Text 20"/>
          <p:cNvSpPr txBox="1"/>
          <p:nvPr/>
        </p:nvSpPr>
        <p:spPr>
          <a:xfrm>
            <a:off x="1524305" y="5454396"/>
            <a:ext cx="1457554"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Zero false-negative</a:t>
            </a:r>
            <a:endParaRPr lang="en-US" sz="1200" dirty="0"/>
          </a:p>
        </p:txBody>
      </p:sp>
      <p:sp>
        <p:nvSpPr>
          <p:cNvPr id="31" name="Text 21"/>
          <p:cNvSpPr txBox="1"/>
          <p:nvPr/>
        </p:nvSpPr>
        <p:spPr>
          <a:xfrm>
            <a:off x="1524305" y="5454396"/>
            <a:ext cx="4506163" cy="400507"/>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for emergency cardiovascular conditions (MI, stroke, pulmonary embolism)</a:t>
            </a:r>
            <a:endParaRPr lang="en-US" sz="1200" dirty="0"/>
          </a:p>
        </p:txBody>
      </p:sp>
      <p:pic>
        <p:nvPicPr>
          <p:cNvPr id="32" name="Image 8" descr="preencoded.png"/>
          <p:cNvPicPr>
            <a:picLocks noChangeAspect="1"/>
          </p:cNvPicPr>
          <p:nvPr/>
        </p:nvPicPr>
        <p:blipFill>
          <a:blip r:embed="rId9"/>
          <a:srcRect/>
          <a:stretch/>
        </p:blipFill>
        <p:spPr>
          <a:xfrm>
            <a:off x="1295705" y="6015838"/>
            <a:ext cx="152705" cy="152705"/>
          </a:xfrm>
          <a:prstGeom prst="rect">
            <a:avLst/>
          </a:prstGeom>
        </p:spPr>
      </p:pic>
      <p:sp>
        <p:nvSpPr>
          <p:cNvPr id="33" name="Shape 22"/>
          <p:cNvSpPr/>
          <p:nvPr/>
        </p:nvSpPr>
        <p:spPr>
          <a:xfrm>
            <a:off x="6629400" y="4766767"/>
            <a:ext cx="5257800" cy="3076956"/>
          </a:xfrm>
          <a:prstGeom prst="roundRect">
            <a:avLst>
              <a:gd name="adj" fmla="val 1104"/>
            </a:avLst>
          </a:prstGeom>
          <a:solidFill>
            <a:srgbClr val="FFFFFF">
              <a:alpha val="85000"/>
            </a:srgbClr>
          </a:solidFill>
          <a:ln/>
          <a:effectLst>
            <a:outerShdw blurRad="63500" dist="38100" dir="5400000" algn="bl" rotWithShape="0">
              <a:srgbClr val="000000">
                <a:alpha val="10000"/>
              </a:srgbClr>
            </a:outerShdw>
          </a:effectLst>
        </p:spPr>
      </p:sp>
      <p:sp>
        <p:nvSpPr>
          <p:cNvPr id="34" name="Text 23"/>
          <p:cNvSpPr txBox="1"/>
          <p:nvPr/>
        </p:nvSpPr>
        <p:spPr>
          <a:xfrm>
            <a:off x="1524305" y="5995721"/>
            <a:ext cx="962863"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Always alert</a:t>
            </a:r>
            <a:endParaRPr lang="en-US" sz="1200" dirty="0"/>
          </a:p>
        </p:txBody>
      </p:sp>
      <p:sp>
        <p:nvSpPr>
          <p:cNvPr id="35" name="Text 24"/>
          <p:cNvSpPr txBox="1"/>
          <p:nvPr/>
        </p:nvSpPr>
        <p:spPr>
          <a:xfrm>
            <a:off x="1524305" y="5995721"/>
            <a:ext cx="4601261" cy="400507"/>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approach for any potential emergency symptoms with clear guidance</a:t>
            </a:r>
            <a:endParaRPr lang="en-US" sz="1200" dirty="0"/>
          </a:p>
        </p:txBody>
      </p:sp>
      <p:pic>
        <p:nvPicPr>
          <p:cNvPr id="36" name="Image 9" descr="preencoded.png"/>
          <p:cNvPicPr>
            <a:picLocks noChangeAspect="1"/>
          </p:cNvPicPr>
          <p:nvPr/>
        </p:nvPicPr>
        <p:blipFill>
          <a:blip r:embed="rId9"/>
          <a:srcRect/>
          <a:stretch/>
        </p:blipFill>
        <p:spPr>
          <a:xfrm>
            <a:off x="1295705" y="6557162"/>
            <a:ext cx="152705" cy="152705"/>
          </a:xfrm>
          <a:prstGeom prst="rect">
            <a:avLst/>
          </a:prstGeom>
        </p:spPr>
      </p:pic>
      <p:sp>
        <p:nvSpPr>
          <p:cNvPr id="37" name="Text 25"/>
          <p:cNvSpPr txBox="1"/>
          <p:nvPr/>
        </p:nvSpPr>
        <p:spPr>
          <a:xfrm>
            <a:off x="1524305" y="6536131"/>
            <a:ext cx="1219810"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Triple validation</a:t>
            </a:r>
            <a:endParaRPr lang="en-US" sz="1200" dirty="0"/>
          </a:p>
        </p:txBody>
      </p:sp>
      <p:sp>
        <p:nvSpPr>
          <p:cNvPr id="38" name="Text 26"/>
          <p:cNvSpPr txBox="1"/>
          <p:nvPr/>
        </p:nvSpPr>
        <p:spPr>
          <a:xfrm>
            <a:off x="1524305" y="6536131"/>
            <a:ext cx="4448556" cy="400507"/>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layer ensures consistent medical advice aligned with cardiovascular guidelines</a:t>
            </a:r>
            <a:endParaRPr lang="en-US" sz="1200" dirty="0"/>
          </a:p>
        </p:txBody>
      </p:sp>
      <p:pic>
        <p:nvPicPr>
          <p:cNvPr id="39" name="Image 10" descr="preencoded.png"/>
          <p:cNvPicPr>
            <a:picLocks noChangeAspect="1"/>
          </p:cNvPicPr>
          <p:nvPr/>
        </p:nvPicPr>
        <p:blipFill>
          <a:blip r:embed="rId9"/>
          <a:srcRect/>
          <a:stretch/>
        </p:blipFill>
        <p:spPr>
          <a:xfrm>
            <a:off x="1295705" y="7098487"/>
            <a:ext cx="152705" cy="152705"/>
          </a:xfrm>
          <a:prstGeom prst="rect">
            <a:avLst/>
          </a:prstGeom>
        </p:spPr>
      </p:pic>
      <p:sp>
        <p:nvSpPr>
          <p:cNvPr id="40" name="Text 27"/>
          <p:cNvSpPr txBox="1"/>
          <p:nvPr/>
        </p:nvSpPr>
        <p:spPr>
          <a:xfrm>
            <a:off x="1524305" y="7077456"/>
            <a:ext cx="1200607"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Clinician review</a:t>
            </a:r>
            <a:endParaRPr lang="en-US" sz="1200" dirty="0"/>
          </a:p>
        </p:txBody>
      </p:sp>
      <p:sp>
        <p:nvSpPr>
          <p:cNvPr id="41" name="Text 28"/>
          <p:cNvSpPr txBox="1"/>
          <p:nvPr/>
        </p:nvSpPr>
        <p:spPr>
          <a:xfrm>
            <a:off x="1524305" y="7077456"/>
            <a:ext cx="4114800" cy="400507"/>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of all system responses during training and continuous quality improvement</a:t>
            </a:r>
            <a:endParaRPr lang="en-US" sz="1200" dirty="0"/>
          </a:p>
        </p:txBody>
      </p:sp>
      <p:pic>
        <p:nvPicPr>
          <p:cNvPr id="42" name="Image 11" descr="preencoded.png"/>
          <p:cNvPicPr>
            <a:picLocks noChangeAspect="1"/>
          </p:cNvPicPr>
          <p:nvPr/>
        </p:nvPicPr>
        <p:blipFill>
          <a:blip r:embed="rId10"/>
          <a:srcRect t="-1328" b="-1328"/>
          <a:stretch/>
        </p:blipFill>
        <p:spPr>
          <a:xfrm>
            <a:off x="6858000" y="5043830"/>
            <a:ext cx="219456" cy="200254"/>
          </a:xfrm>
          <a:prstGeom prst="rect">
            <a:avLst/>
          </a:prstGeom>
        </p:spPr>
      </p:pic>
      <p:sp>
        <p:nvSpPr>
          <p:cNvPr id="43" name="Text 29"/>
          <p:cNvSpPr txBox="1"/>
          <p:nvPr/>
        </p:nvSpPr>
        <p:spPr>
          <a:xfrm>
            <a:off x="7077456" y="4995367"/>
            <a:ext cx="2435047" cy="305410"/>
          </a:xfrm>
          <a:prstGeom prst="rect">
            <a:avLst/>
          </a:prstGeom>
          <a:noFill/>
          <a:ln/>
        </p:spPr>
        <p:txBody>
          <a:bodyPr wrap="square" lIns="0" tIns="0" rIns="0" bIns="0" rtlCol="0" anchor="ctr"/>
          <a:lstStyle/>
          <a:p>
            <a:pPr marL="0" indent="0" algn="l">
              <a:buNone/>
            </a:pPr>
            <a:r>
              <a:rPr lang="en-US" sz="1500" b="1" dirty="0">
                <a:solidFill>
                  <a:srgbClr val="1E3A8A"/>
                </a:solidFill>
                <a:latin typeface="Montserrat" pitchFamily="34" charset="0"/>
                <a:ea typeface="Montserrat" pitchFamily="34" charset="-122"/>
                <a:cs typeface="Montserrat" pitchFamily="34" charset="-120"/>
              </a:rPr>
              <a:t>Unique AI Advantages</a:t>
            </a:r>
            <a:endParaRPr lang="en-US" sz="1500" dirty="0"/>
          </a:p>
        </p:txBody>
      </p:sp>
      <p:pic>
        <p:nvPicPr>
          <p:cNvPr id="44" name="Image 12" descr="preencoded.png"/>
          <p:cNvPicPr>
            <a:picLocks noChangeAspect="1"/>
          </p:cNvPicPr>
          <p:nvPr/>
        </p:nvPicPr>
        <p:blipFill>
          <a:blip r:embed="rId9"/>
          <a:srcRect/>
          <a:stretch/>
        </p:blipFill>
        <p:spPr>
          <a:xfrm>
            <a:off x="6858000" y="5475427"/>
            <a:ext cx="152705" cy="152705"/>
          </a:xfrm>
          <a:prstGeom prst="rect">
            <a:avLst/>
          </a:prstGeom>
        </p:spPr>
      </p:pic>
      <p:sp>
        <p:nvSpPr>
          <p:cNvPr id="45" name="Text 30"/>
          <p:cNvSpPr txBox="1"/>
          <p:nvPr/>
        </p:nvSpPr>
        <p:spPr>
          <a:xfrm>
            <a:off x="7086600" y="5454396"/>
            <a:ext cx="1239012"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Domain-specific</a:t>
            </a:r>
            <a:endParaRPr lang="en-US" sz="1200" dirty="0"/>
          </a:p>
        </p:txBody>
      </p:sp>
      <p:sp>
        <p:nvSpPr>
          <p:cNvPr id="46" name="Text 31"/>
          <p:cNvSpPr txBox="1"/>
          <p:nvPr/>
        </p:nvSpPr>
        <p:spPr>
          <a:xfrm>
            <a:off x="7086600" y="5454396"/>
            <a:ext cx="4467758" cy="400507"/>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AI focused exclusively on cardiovascular health, not general medicine</a:t>
            </a:r>
            <a:endParaRPr lang="en-US" sz="1200" dirty="0"/>
          </a:p>
        </p:txBody>
      </p:sp>
      <p:pic>
        <p:nvPicPr>
          <p:cNvPr id="47" name="Image 13" descr="preencoded.png"/>
          <p:cNvPicPr>
            <a:picLocks noChangeAspect="1"/>
          </p:cNvPicPr>
          <p:nvPr/>
        </p:nvPicPr>
        <p:blipFill>
          <a:blip r:embed="rId9"/>
          <a:srcRect/>
          <a:stretch/>
        </p:blipFill>
        <p:spPr>
          <a:xfrm>
            <a:off x="6858000" y="6015838"/>
            <a:ext cx="152705" cy="152705"/>
          </a:xfrm>
          <a:prstGeom prst="rect">
            <a:avLst/>
          </a:prstGeom>
        </p:spPr>
      </p:pic>
      <p:sp>
        <p:nvSpPr>
          <p:cNvPr id="48" name="Text 32"/>
          <p:cNvSpPr txBox="1"/>
          <p:nvPr/>
        </p:nvSpPr>
        <p:spPr>
          <a:xfrm>
            <a:off x="7086600" y="5995721"/>
            <a:ext cx="1791310"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Bahasa Indonesia native</a:t>
            </a:r>
            <a:endParaRPr lang="en-US" sz="1200" dirty="0"/>
          </a:p>
        </p:txBody>
      </p:sp>
      <p:sp>
        <p:nvSpPr>
          <p:cNvPr id="49" name="Text 33"/>
          <p:cNvSpPr txBox="1"/>
          <p:nvPr/>
        </p:nvSpPr>
        <p:spPr>
          <a:xfrm>
            <a:off x="7086600" y="5995721"/>
            <a:ext cx="4686300" cy="400507"/>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with local medical terminology and cultural context</a:t>
            </a:r>
            <a:endParaRPr lang="en-US" sz="1200" dirty="0"/>
          </a:p>
        </p:txBody>
      </p:sp>
      <p:pic>
        <p:nvPicPr>
          <p:cNvPr id="50" name="Image 14" descr="preencoded.png"/>
          <p:cNvPicPr>
            <a:picLocks noChangeAspect="1"/>
          </p:cNvPicPr>
          <p:nvPr/>
        </p:nvPicPr>
        <p:blipFill>
          <a:blip r:embed="rId9"/>
          <a:srcRect/>
          <a:stretch/>
        </p:blipFill>
        <p:spPr>
          <a:xfrm>
            <a:off x="6858000" y="6557162"/>
            <a:ext cx="152705" cy="152705"/>
          </a:xfrm>
          <a:prstGeom prst="rect">
            <a:avLst/>
          </a:prstGeom>
        </p:spPr>
      </p:pic>
      <p:sp>
        <p:nvSpPr>
          <p:cNvPr id="51" name="Text 34"/>
          <p:cNvSpPr txBox="1"/>
          <p:nvPr/>
        </p:nvSpPr>
        <p:spPr>
          <a:xfrm>
            <a:off x="7086600" y="6536131"/>
            <a:ext cx="1209751"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Evidence-based</a:t>
            </a:r>
            <a:endParaRPr lang="en-US" sz="1200" dirty="0"/>
          </a:p>
        </p:txBody>
      </p:sp>
      <p:sp>
        <p:nvSpPr>
          <p:cNvPr id="52" name="Text 35"/>
          <p:cNvSpPr txBox="1"/>
          <p:nvPr/>
        </p:nvSpPr>
        <p:spPr>
          <a:xfrm>
            <a:off x="7086600" y="6536131"/>
            <a:ext cx="4410151" cy="400507"/>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responses using AHA/ESC guidelines and Perki (2024) protocols</a:t>
            </a:r>
            <a:endParaRPr lang="en-US" sz="1200" dirty="0"/>
          </a:p>
        </p:txBody>
      </p:sp>
      <p:pic>
        <p:nvPicPr>
          <p:cNvPr id="53" name="Image 15" descr="preencoded.png"/>
          <p:cNvPicPr>
            <a:picLocks noChangeAspect="1"/>
          </p:cNvPicPr>
          <p:nvPr/>
        </p:nvPicPr>
        <p:blipFill>
          <a:blip r:embed="rId9"/>
          <a:srcRect/>
          <a:stretch/>
        </p:blipFill>
        <p:spPr>
          <a:xfrm>
            <a:off x="6858000" y="7098487"/>
            <a:ext cx="152705" cy="152705"/>
          </a:xfrm>
          <a:prstGeom prst="rect">
            <a:avLst/>
          </a:prstGeom>
        </p:spPr>
      </p:pic>
      <p:sp>
        <p:nvSpPr>
          <p:cNvPr id="54" name="Text 36"/>
          <p:cNvSpPr txBox="1"/>
          <p:nvPr/>
        </p:nvSpPr>
        <p:spPr>
          <a:xfrm>
            <a:off x="7086600" y="7077456"/>
            <a:ext cx="810158"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API-ready</a:t>
            </a:r>
            <a:endParaRPr lang="en-US" sz="1200" dirty="0"/>
          </a:p>
        </p:txBody>
      </p:sp>
      <p:sp>
        <p:nvSpPr>
          <p:cNvPr id="55" name="Text 37"/>
          <p:cNvSpPr txBox="1"/>
          <p:nvPr/>
        </p:nvSpPr>
        <p:spPr>
          <a:xfrm>
            <a:off x="7086600" y="7077456"/>
            <a:ext cx="4305910" cy="400507"/>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for integration with SATUSEHAT and 10,000+ clinics nationwide</a:t>
            </a:r>
            <a:endParaRPr lang="en-US" sz="1200" dirty="0"/>
          </a:p>
        </p:txBody>
      </p:sp>
      <p:sp>
        <p:nvSpPr>
          <p:cNvPr id="56" name="Text 38"/>
          <p:cNvSpPr txBox="1"/>
          <p:nvPr/>
        </p:nvSpPr>
        <p:spPr>
          <a:xfrm>
            <a:off x="5151730" y="8009230"/>
            <a:ext cx="6836054" cy="143561"/>
          </a:xfrm>
          <a:prstGeom prst="rect">
            <a:avLst/>
          </a:prstGeom>
          <a:noFill/>
          <a:ln/>
        </p:spPr>
        <p:txBody>
          <a:bodyPr wrap="square" lIns="0" tIns="0" rIns="0" bIns="0" rtlCol="0" anchor="ctr"/>
          <a:lstStyle/>
          <a:p>
            <a:pPr marL="0" indent="0" algn="r">
              <a:buNone/>
            </a:pPr>
            <a:r>
              <a:rPr lang="en-US" sz="900" dirty="0">
                <a:solidFill>
                  <a:srgbClr val="64748B"/>
                </a:solidFill>
                <a:latin typeface="Roboto" pitchFamily="34" charset="0"/>
                <a:ea typeface="Roboto" pitchFamily="34" charset="-122"/>
                <a:cs typeface="Roboto" pitchFamily="34" charset="-120"/>
              </a:rPr>
              <a:t>Triple-layer AI pipeline designed specifically for Indonesian cardiovascular context • Indonesia Healthcare AI Hackathon 2025</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12191695" cy="6915607"/>
          </a:xfrm>
          <a:prstGeom prst="rect">
            <a:avLst/>
          </a:prstGeom>
          <a:solidFill>
            <a:srgbClr val="F8FAFC"/>
          </a:solidFill>
          <a:ln/>
        </p:spPr>
      </p:sp>
      <p:sp>
        <p:nvSpPr>
          <p:cNvPr id="3" name="Shape 1"/>
          <p:cNvSpPr/>
          <p:nvPr/>
        </p:nvSpPr>
        <p:spPr>
          <a:xfrm>
            <a:off x="0" y="0"/>
            <a:ext cx="12191695" cy="6915607"/>
          </a:xfrm>
          <a:prstGeom prst="rect">
            <a:avLst/>
          </a:prstGeom>
          <a:solidFill>
            <a:srgbClr val="F0F4F8"/>
          </a:solidFill>
          <a:ln/>
        </p:spPr>
      </p:sp>
      <p:sp>
        <p:nvSpPr>
          <p:cNvPr id="4" name="Shape 2"/>
          <p:cNvSpPr/>
          <p:nvPr/>
        </p:nvSpPr>
        <p:spPr>
          <a:xfrm>
            <a:off x="0" y="0"/>
            <a:ext cx="761695" cy="6915607"/>
          </a:xfrm>
          <a:prstGeom prst="rect">
            <a:avLst/>
          </a:prstGeom>
          <a:solidFill>
            <a:srgbClr val="1E3A8A"/>
          </a:solidFill>
          <a:ln/>
        </p:spPr>
      </p:sp>
      <p:sp>
        <p:nvSpPr>
          <p:cNvPr id="5" name="Shape 3"/>
          <p:cNvSpPr/>
          <p:nvPr/>
        </p:nvSpPr>
        <p:spPr>
          <a:xfrm>
            <a:off x="381305" y="1143000"/>
            <a:ext cx="190195" cy="190195"/>
          </a:xfrm>
          <a:prstGeom prst="ellipse">
            <a:avLst/>
          </a:prstGeom>
          <a:solidFill>
            <a:srgbClr val="C53030"/>
          </a:solidFill>
          <a:ln/>
        </p:spPr>
      </p:sp>
      <p:sp>
        <p:nvSpPr>
          <p:cNvPr id="6" name="Shape 4"/>
          <p:cNvSpPr/>
          <p:nvPr/>
        </p:nvSpPr>
        <p:spPr>
          <a:xfrm>
            <a:off x="381305" y="1524305"/>
            <a:ext cx="190195" cy="190195"/>
          </a:xfrm>
          <a:prstGeom prst="ellipse">
            <a:avLst/>
          </a:prstGeom>
          <a:solidFill>
            <a:srgbClr val="C53030"/>
          </a:solidFill>
          <a:ln/>
        </p:spPr>
      </p:sp>
      <p:sp>
        <p:nvSpPr>
          <p:cNvPr id="7" name="Shape 5"/>
          <p:cNvSpPr/>
          <p:nvPr/>
        </p:nvSpPr>
        <p:spPr>
          <a:xfrm>
            <a:off x="381305" y="1904695"/>
            <a:ext cx="190195" cy="190195"/>
          </a:xfrm>
          <a:prstGeom prst="ellipse">
            <a:avLst/>
          </a:prstGeom>
          <a:solidFill>
            <a:srgbClr val="C53030"/>
          </a:solidFill>
          <a:ln/>
        </p:spPr>
      </p:sp>
      <p:sp>
        <p:nvSpPr>
          <p:cNvPr id="8" name="Shape 6"/>
          <p:cNvSpPr/>
          <p:nvPr/>
        </p:nvSpPr>
        <p:spPr>
          <a:xfrm>
            <a:off x="1067105" y="1380744"/>
            <a:ext cx="10820095" cy="19202"/>
          </a:xfrm>
          <a:prstGeom prst="rect">
            <a:avLst/>
          </a:prstGeom>
          <a:solidFill>
            <a:srgbClr val="E2E8F0"/>
          </a:solidFill>
          <a:ln/>
        </p:spPr>
      </p:sp>
      <p:pic>
        <p:nvPicPr>
          <p:cNvPr id="9" name="Image 0" descr="preencoded.png"/>
          <p:cNvPicPr>
            <a:picLocks noChangeAspect="1"/>
          </p:cNvPicPr>
          <p:nvPr/>
        </p:nvPicPr>
        <p:blipFill>
          <a:blip r:embed="rId3"/>
          <a:srcRect l="-40" r="-40"/>
          <a:stretch/>
        </p:blipFill>
        <p:spPr>
          <a:xfrm>
            <a:off x="1067105" y="390449"/>
            <a:ext cx="286207" cy="381305"/>
          </a:xfrm>
          <a:prstGeom prst="rect">
            <a:avLst/>
          </a:prstGeom>
        </p:spPr>
      </p:pic>
      <p:sp>
        <p:nvSpPr>
          <p:cNvPr id="10" name="Text 7"/>
          <p:cNvSpPr txBox="1"/>
          <p:nvPr/>
        </p:nvSpPr>
        <p:spPr>
          <a:xfrm>
            <a:off x="1352398" y="352044"/>
            <a:ext cx="9411005" cy="467258"/>
          </a:xfrm>
          <a:prstGeom prst="rect">
            <a:avLst/>
          </a:prstGeom>
          <a:noFill/>
          <a:ln/>
        </p:spPr>
        <p:txBody>
          <a:bodyPr wrap="square" lIns="0" tIns="0" rIns="0" bIns="0" rtlCol="0" anchor="ctr"/>
          <a:lstStyle/>
          <a:p>
            <a:pPr marL="0" indent="0" algn="l">
              <a:buNone/>
            </a:pPr>
            <a:r>
              <a:rPr lang="en-US" sz="3000" b="1" dirty="0">
                <a:solidFill>
                  <a:srgbClr val="1E3A8A"/>
                </a:solidFill>
                <a:latin typeface="Montserrat" pitchFamily="34" charset="0"/>
                <a:ea typeface="Montserrat" pitchFamily="34" charset="-122"/>
                <a:cs typeface="Montserrat" pitchFamily="34" charset="-120"/>
              </a:rPr>
              <a:t>Product Demo: Smart Cardiovascular Chatbot</a:t>
            </a:r>
            <a:endParaRPr lang="en-US" sz="3000" dirty="0"/>
          </a:p>
        </p:txBody>
      </p:sp>
      <p:sp>
        <p:nvSpPr>
          <p:cNvPr id="11" name="Text 8"/>
          <p:cNvSpPr txBox="1"/>
          <p:nvPr/>
        </p:nvSpPr>
        <p:spPr>
          <a:xfrm>
            <a:off x="1067105" y="972007"/>
            <a:ext cx="6319418" cy="219456"/>
          </a:xfrm>
          <a:prstGeom prst="rect">
            <a:avLst/>
          </a:prstGeom>
          <a:noFill/>
          <a:ln/>
        </p:spPr>
        <p:txBody>
          <a:bodyPr wrap="square" lIns="0" tIns="0" rIns="0" bIns="0" rtlCol="0" anchor="ctr"/>
          <a:lstStyle/>
          <a:p>
            <a:pPr marL="0" indent="0" algn="l">
              <a:buNone/>
            </a:pPr>
            <a:r>
              <a:rPr lang="en-US" sz="1400" dirty="0">
                <a:solidFill>
                  <a:srgbClr val="475569"/>
                </a:solidFill>
                <a:latin typeface="Roboto" pitchFamily="34" charset="0"/>
                <a:ea typeface="Roboto" pitchFamily="34" charset="-122"/>
                <a:cs typeface="Roboto" pitchFamily="34" charset="-120"/>
              </a:rPr>
              <a:t>AI-powered conversation interface with medical-grade diagnosis capabilities</a:t>
            </a:r>
            <a:endParaRPr lang="en-US" sz="1400" dirty="0"/>
          </a:p>
        </p:txBody>
      </p:sp>
      <p:sp>
        <p:nvSpPr>
          <p:cNvPr id="12" name="Shape 9"/>
          <p:cNvSpPr/>
          <p:nvPr/>
        </p:nvSpPr>
        <p:spPr>
          <a:xfrm>
            <a:off x="1067105" y="1702613"/>
            <a:ext cx="4781398" cy="1457554"/>
          </a:xfrm>
          <a:prstGeom prst="roundRect">
            <a:avLst>
              <a:gd name="adj" fmla="val 4920"/>
            </a:avLst>
          </a:prstGeom>
          <a:solidFill>
            <a:srgbClr val="FFFFFF">
              <a:alpha val="85000"/>
            </a:srgbClr>
          </a:solidFill>
          <a:ln/>
          <a:effectLst>
            <a:outerShdw blurRad="63500" dist="38100" dir="5400000" algn="bl" rotWithShape="0">
              <a:srgbClr val="000000">
                <a:alpha val="10000"/>
              </a:srgbClr>
            </a:outerShdw>
          </a:effectLst>
        </p:spPr>
      </p:sp>
      <p:pic>
        <p:nvPicPr>
          <p:cNvPr id="13" name="Image 1" descr="preencoded.png"/>
          <p:cNvPicPr>
            <a:picLocks noChangeAspect="1"/>
          </p:cNvPicPr>
          <p:nvPr/>
        </p:nvPicPr>
        <p:blipFill>
          <a:blip r:embed="rId4"/>
          <a:srcRect/>
          <a:stretch/>
        </p:blipFill>
        <p:spPr>
          <a:xfrm>
            <a:off x="1295705" y="1977847"/>
            <a:ext cx="181051" cy="181051"/>
          </a:xfrm>
          <a:prstGeom prst="rect">
            <a:avLst/>
          </a:prstGeom>
        </p:spPr>
      </p:pic>
      <p:sp>
        <p:nvSpPr>
          <p:cNvPr id="14" name="Shape 10"/>
          <p:cNvSpPr/>
          <p:nvPr/>
        </p:nvSpPr>
        <p:spPr>
          <a:xfrm>
            <a:off x="1067105" y="3303727"/>
            <a:ext cx="4781398" cy="1457554"/>
          </a:xfrm>
          <a:prstGeom prst="roundRect">
            <a:avLst>
              <a:gd name="adj" fmla="val 4920"/>
            </a:avLst>
          </a:prstGeom>
          <a:solidFill>
            <a:srgbClr val="FFFFFF">
              <a:alpha val="85000"/>
            </a:srgbClr>
          </a:solidFill>
          <a:ln/>
          <a:effectLst>
            <a:outerShdw blurRad="63500" dist="38100" dir="5400000" algn="bl" rotWithShape="0">
              <a:srgbClr val="000000">
                <a:alpha val="10000"/>
              </a:srgbClr>
            </a:outerShdw>
          </a:effectLst>
        </p:spPr>
      </p:sp>
      <p:sp>
        <p:nvSpPr>
          <p:cNvPr id="15" name="Shape 11"/>
          <p:cNvSpPr/>
          <p:nvPr/>
        </p:nvSpPr>
        <p:spPr>
          <a:xfrm>
            <a:off x="1067105" y="4903927"/>
            <a:ext cx="4781398" cy="1238098"/>
          </a:xfrm>
          <a:prstGeom prst="roundRect">
            <a:avLst>
              <a:gd name="adj" fmla="val 6817"/>
            </a:avLst>
          </a:prstGeom>
          <a:solidFill>
            <a:srgbClr val="FFFFFF">
              <a:alpha val="85000"/>
            </a:srgbClr>
          </a:solidFill>
          <a:ln/>
          <a:effectLst>
            <a:outerShdw blurRad="63500" dist="38100" dir="5400000" algn="bl" rotWithShape="0">
              <a:srgbClr val="000000">
                <a:alpha val="10000"/>
              </a:srgbClr>
            </a:outerShdw>
          </a:effectLst>
        </p:spPr>
      </p:sp>
      <p:sp>
        <p:nvSpPr>
          <p:cNvPr id="16" name="Text 12"/>
          <p:cNvSpPr txBox="1"/>
          <p:nvPr/>
        </p:nvSpPr>
        <p:spPr>
          <a:xfrm>
            <a:off x="1552651" y="1931213"/>
            <a:ext cx="2670962" cy="277063"/>
          </a:xfrm>
          <a:prstGeom prst="rect">
            <a:avLst/>
          </a:prstGeom>
          <a:noFill/>
          <a:ln/>
        </p:spPr>
        <p:txBody>
          <a:bodyPr wrap="square" lIns="0" tIns="0" rIns="0" bIns="0" rtlCol="0" anchor="ctr"/>
          <a:lstStyle/>
          <a:p>
            <a:pPr marL="0" indent="0" algn="l">
              <a:buNone/>
            </a:pPr>
            <a:r>
              <a:rPr lang="en-US" sz="1400" b="1" dirty="0">
                <a:solidFill>
                  <a:srgbClr val="1E3A8A"/>
                </a:solidFill>
                <a:latin typeface="Montserrat" pitchFamily="34" charset="0"/>
                <a:ea typeface="Montserrat" pitchFamily="34" charset="-122"/>
                <a:cs typeface="Montserrat" pitchFamily="34" charset="-120"/>
              </a:rPr>
              <a:t>Smart Symptom Detection</a:t>
            </a:r>
            <a:endParaRPr lang="en-US" sz="1400" dirty="0"/>
          </a:p>
        </p:txBody>
      </p:sp>
      <p:sp>
        <p:nvSpPr>
          <p:cNvPr id="17" name="Text 13"/>
          <p:cNvSpPr txBox="1"/>
          <p:nvPr/>
        </p:nvSpPr>
        <p:spPr>
          <a:xfrm>
            <a:off x="1295705" y="2291486"/>
            <a:ext cx="4420210" cy="609905"/>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Extracts key cardiovascular symptoms from natural language conversation using specialized Named Entity Recognition (NER) for medical terms in Bahasa Indonesia</a:t>
            </a:r>
            <a:endParaRPr lang="en-US" sz="1200" dirty="0"/>
          </a:p>
        </p:txBody>
      </p:sp>
      <p:pic>
        <p:nvPicPr>
          <p:cNvPr id="18" name="Image 2" descr="preencoded.png"/>
          <p:cNvPicPr>
            <a:picLocks noChangeAspect="1"/>
          </p:cNvPicPr>
          <p:nvPr/>
        </p:nvPicPr>
        <p:blipFill>
          <a:blip r:embed="rId5"/>
          <a:srcRect/>
          <a:stretch/>
        </p:blipFill>
        <p:spPr>
          <a:xfrm>
            <a:off x="1295705" y="3578962"/>
            <a:ext cx="181051" cy="181051"/>
          </a:xfrm>
          <a:prstGeom prst="rect">
            <a:avLst/>
          </a:prstGeom>
        </p:spPr>
      </p:pic>
      <p:sp>
        <p:nvSpPr>
          <p:cNvPr id="19" name="Text 14"/>
          <p:cNvSpPr txBox="1"/>
          <p:nvPr/>
        </p:nvSpPr>
        <p:spPr>
          <a:xfrm>
            <a:off x="1552651" y="3532327"/>
            <a:ext cx="1728216" cy="277063"/>
          </a:xfrm>
          <a:prstGeom prst="rect">
            <a:avLst/>
          </a:prstGeom>
          <a:noFill/>
          <a:ln/>
        </p:spPr>
        <p:txBody>
          <a:bodyPr wrap="square" lIns="0" tIns="0" rIns="0" bIns="0" rtlCol="0" anchor="ctr"/>
          <a:lstStyle/>
          <a:p>
            <a:pPr marL="0" indent="0" algn="l">
              <a:buNone/>
            </a:pPr>
            <a:r>
              <a:rPr lang="en-US" sz="1400" b="1" dirty="0">
                <a:solidFill>
                  <a:srgbClr val="1E3A8A"/>
                </a:solidFill>
                <a:latin typeface="Montserrat" pitchFamily="34" charset="0"/>
                <a:ea typeface="Montserrat" pitchFamily="34" charset="-122"/>
                <a:cs typeface="Montserrat" pitchFamily="34" charset="-120"/>
              </a:rPr>
              <a:t>Risk Assessment</a:t>
            </a:r>
            <a:endParaRPr lang="en-US" sz="1400" dirty="0"/>
          </a:p>
        </p:txBody>
      </p:sp>
      <p:sp>
        <p:nvSpPr>
          <p:cNvPr id="20" name="Text 15"/>
          <p:cNvSpPr txBox="1"/>
          <p:nvPr/>
        </p:nvSpPr>
        <p:spPr>
          <a:xfrm>
            <a:off x="1600200" y="5132527"/>
            <a:ext cx="1623974" cy="277063"/>
          </a:xfrm>
          <a:prstGeom prst="rect">
            <a:avLst/>
          </a:prstGeom>
          <a:noFill/>
          <a:ln/>
        </p:spPr>
        <p:txBody>
          <a:bodyPr wrap="square" lIns="0" tIns="0" rIns="0" bIns="0" rtlCol="0" anchor="ctr"/>
          <a:lstStyle/>
          <a:p>
            <a:pPr marL="0" indent="0" algn="l">
              <a:buNone/>
            </a:pPr>
            <a:r>
              <a:rPr lang="en-US" sz="1400" b="1" dirty="0">
                <a:solidFill>
                  <a:srgbClr val="1E3A8A"/>
                </a:solidFill>
                <a:latin typeface="Montserrat" pitchFamily="34" charset="0"/>
                <a:ea typeface="Montserrat" pitchFamily="34" charset="-122"/>
                <a:cs typeface="Montserrat" pitchFamily="34" charset="-120"/>
              </a:rPr>
              <a:t>Referral System</a:t>
            </a:r>
            <a:endParaRPr lang="en-US" sz="1400" dirty="0"/>
          </a:p>
        </p:txBody>
      </p:sp>
      <p:sp>
        <p:nvSpPr>
          <p:cNvPr id="21" name="Text 16"/>
          <p:cNvSpPr txBox="1"/>
          <p:nvPr/>
        </p:nvSpPr>
        <p:spPr>
          <a:xfrm>
            <a:off x="1295705" y="3891686"/>
            <a:ext cx="4172407" cy="609905"/>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Calculates personalized risk scores based on AHA/ESC/IHA protocols, identifying high-risk scenarios with zero false-negatives for emergency conditions</a:t>
            </a:r>
            <a:endParaRPr lang="en-US" sz="1200" dirty="0"/>
          </a:p>
        </p:txBody>
      </p:sp>
      <p:pic>
        <p:nvPicPr>
          <p:cNvPr id="22" name="Image 3" descr="preencoded.png"/>
          <p:cNvPicPr>
            <a:picLocks noChangeAspect="1"/>
          </p:cNvPicPr>
          <p:nvPr/>
        </p:nvPicPr>
        <p:blipFill>
          <a:blip r:embed="rId6"/>
          <a:srcRect l="-505" r="-505"/>
          <a:stretch/>
        </p:blipFill>
        <p:spPr>
          <a:xfrm>
            <a:off x="1295705" y="5179162"/>
            <a:ext cx="228600" cy="181051"/>
          </a:xfrm>
          <a:prstGeom prst="rect">
            <a:avLst/>
          </a:prstGeom>
        </p:spPr>
      </p:pic>
      <p:sp>
        <p:nvSpPr>
          <p:cNvPr id="23" name="Shape 17"/>
          <p:cNvSpPr/>
          <p:nvPr/>
        </p:nvSpPr>
        <p:spPr>
          <a:xfrm>
            <a:off x="1067105" y="6291072"/>
            <a:ext cx="4781398" cy="1238098"/>
          </a:xfrm>
          <a:prstGeom prst="roundRect">
            <a:avLst>
              <a:gd name="adj" fmla="val 6817"/>
            </a:avLst>
          </a:prstGeom>
          <a:solidFill>
            <a:srgbClr val="FFFFFF">
              <a:alpha val="85000"/>
            </a:srgbClr>
          </a:solidFill>
          <a:ln/>
          <a:effectLst>
            <a:outerShdw blurRad="63500" dist="38100" dir="5400000" algn="bl" rotWithShape="0">
              <a:srgbClr val="000000">
                <a:alpha val="10000"/>
              </a:srgbClr>
            </a:outerShdw>
          </a:effectLst>
        </p:spPr>
      </p:sp>
      <p:sp>
        <p:nvSpPr>
          <p:cNvPr id="24" name="Text 18"/>
          <p:cNvSpPr txBox="1"/>
          <p:nvPr/>
        </p:nvSpPr>
        <p:spPr>
          <a:xfrm>
            <a:off x="1295705" y="5492801"/>
            <a:ext cx="4429354" cy="400507"/>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Provides location-based referrals to nearest healthcare facilities with emergency department capabilities for acute cases</a:t>
            </a:r>
            <a:endParaRPr lang="en-US" sz="1200" dirty="0"/>
          </a:p>
        </p:txBody>
      </p:sp>
      <p:pic>
        <p:nvPicPr>
          <p:cNvPr id="25" name="Image 4" descr="preencoded.png"/>
          <p:cNvPicPr>
            <a:picLocks noChangeAspect="1"/>
          </p:cNvPicPr>
          <p:nvPr/>
        </p:nvPicPr>
        <p:blipFill>
          <a:blip r:embed="rId7"/>
          <a:srcRect l="-505" r="-505"/>
          <a:stretch/>
        </p:blipFill>
        <p:spPr>
          <a:xfrm>
            <a:off x="1295705" y="6566306"/>
            <a:ext cx="228600" cy="181051"/>
          </a:xfrm>
          <a:prstGeom prst="rect">
            <a:avLst/>
          </a:prstGeom>
        </p:spPr>
      </p:pic>
      <p:sp>
        <p:nvSpPr>
          <p:cNvPr id="26" name="Text 19"/>
          <p:cNvSpPr txBox="1"/>
          <p:nvPr/>
        </p:nvSpPr>
        <p:spPr>
          <a:xfrm>
            <a:off x="1600200" y="6519672"/>
            <a:ext cx="2461565" cy="277063"/>
          </a:xfrm>
          <a:prstGeom prst="rect">
            <a:avLst/>
          </a:prstGeom>
          <a:noFill/>
          <a:ln/>
        </p:spPr>
        <p:txBody>
          <a:bodyPr wrap="square" lIns="0" tIns="0" rIns="0" bIns="0" rtlCol="0" anchor="ctr"/>
          <a:lstStyle/>
          <a:p>
            <a:pPr marL="0" indent="0" algn="l">
              <a:buNone/>
            </a:pPr>
            <a:r>
              <a:rPr lang="en-US" sz="1400" b="1" dirty="0">
                <a:solidFill>
                  <a:srgbClr val="1E3A8A"/>
                </a:solidFill>
                <a:latin typeface="Montserrat" pitchFamily="34" charset="0"/>
                <a:ea typeface="Montserrat" pitchFamily="34" charset="-122"/>
                <a:cs typeface="Montserrat" pitchFamily="34" charset="-120"/>
              </a:rPr>
              <a:t>Bahasa Indonesia Native</a:t>
            </a:r>
            <a:endParaRPr lang="en-US" sz="1400" dirty="0"/>
          </a:p>
        </p:txBody>
      </p:sp>
      <p:sp>
        <p:nvSpPr>
          <p:cNvPr id="27" name="Text 20"/>
          <p:cNvSpPr txBox="1"/>
          <p:nvPr/>
        </p:nvSpPr>
        <p:spPr>
          <a:xfrm>
            <a:off x="1295705" y="6879031"/>
            <a:ext cx="4210812" cy="400507"/>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Natural language interface optimized for Indonesian medical terminology and conversational patterns</a:t>
            </a:r>
            <a:endParaRPr lang="en-US" sz="1200" dirty="0"/>
          </a:p>
        </p:txBody>
      </p:sp>
      <p:sp>
        <p:nvSpPr>
          <p:cNvPr id="28" name="Shape 21"/>
          <p:cNvSpPr/>
          <p:nvPr/>
        </p:nvSpPr>
        <p:spPr>
          <a:xfrm>
            <a:off x="7590434" y="1131113"/>
            <a:ext cx="2857500" cy="5715000"/>
          </a:xfrm>
          <a:prstGeom prst="roundRect">
            <a:avLst>
              <a:gd name="adj" fmla="val 3200"/>
            </a:avLst>
          </a:prstGeom>
          <a:solidFill>
            <a:srgbClr val="FFFFFF"/>
          </a:solidFill>
          <a:ln w="127000">
            <a:solidFill>
              <a:srgbClr val="1A1A1A"/>
            </a:solidFill>
            <a:prstDash val="solid"/>
          </a:ln>
          <a:effectLst>
            <a:outerShdw blurRad="241300" dist="101600" dir="5400000" algn="bl" rotWithShape="0">
              <a:srgbClr val="000000">
                <a:alpha val="10000"/>
              </a:srgbClr>
            </a:outerShdw>
          </a:effectLst>
        </p:spPr>
      </p:sp>
      <p:sp>
        <p:nvSpPr>
          <p:cNvPr id="29" name="Shape 22"/>
          <p:cNvSpPr/>
          <p:nvPr/>
        </p:nvSpPr>
        <p:spPr>
          <a:xfrm>
            <a:off x="7685532" y="1227125"/>
            <a:ext cx="2667305" cy="476402"/>
          </a:xfrm>
          <a:prstGeom prst="rect">
            <a:avLst/>
          </a:prstGeom>
          <a:solidFill>
            <a:srgbClr val="1E3A8A"/>
          </a:solidFill>
          <a:ln/>
        </p:spPr>
      </p:sp>
      <p:pic>
        <p:nvPicPr>
          <p:cNvPr id="30" name="Image 5" descr="preencoded.png"/>
          <p:cNvPicPr>
            <a:picLocks noChangeAspect="1"/>
          </p:cNvPicPr>
          <p:nvPr/>
        </p:nvPicPr>
        <p:blipFill>
          <a:blip r:embed="rId8"/>
          <a:srcRect/>
          <a:stretch/>
        </p:blipFill>
        <p:spPr>
          <a:xfrm>
            <a:off x="7829093" y="1388974"/>
            <a:ext cx="152705" cy="152705"/>
          </a:xfrm>
          <a:prstGeom prst="rect">
            <a:avLst/>
          </a:prstGeom>
        </p:spPr>
      </p:pic>
      <p:sp>
        <p:nvSpPr>
          <p:cNvPr id="31" name="Text 23"/>
          <p:cNvSpPr txBox="1"/>
          <p:nvPr/>
        </p:nvSpPr>
        <p:spPr>
          <a:xfrm>
            <a:off x="8057693" y="1350569"/>
            <a:ext cx="2019910" cy="228600"/>
          </a:xfrm>
          <a:prstGeom prst="rect">
            <a:avLst/>
          </a:prstGeom>
          <a:noFill/>
          <a:ln/>
        </p:spPr>
        <p:txBody>
          <a:bodyPr wrap="square" lIns="0" tIns="0" rIns="0" bIns="0" rtlCol="0" anchor="ctr"/>
          <a:lstStyle/>
          <a:p>
            <a:pPr marL="0" indent="0" algn="l">
              <a:buNone/>
            </a:pPr>
            <a:r>
              <a:rPr lang="en-US" sz="1200" dirty="0">
                <a:solidFill>
                  <a:srgbClr val="FFFFFF"/>
                </a:solidFill>
                <a:latin typeface="Roboto" pitchFamily="34" charset="0"/>
                <a:ea typeface="Roboto" pitchFamily="34" charset="-122"/>
                <a:cs typeface="Roboto" pitchFamily="34" charset="-120"/>
              </a:rPr>
              <a:t>AI Konsultan Kardiovaskular</a:t>
            </a:r>
            <a:endParaRPr lang="en-US" sz="1200" dirty="0"/>
          </a:p>
        </p:txBody>
      </p:sp>
      <p:sp>
        <p:nvSpPr>
          <p:cNvPr id="32" name="Shape 24"/>
          <p:cNvSpPr/>
          <p:nvPr/>
        </p:nvSpPr>
        <p:spPr>
          <a:xfrm>
            <a:off x="7685532" y="1702613"/>
            <a:ext cx="2667305" cy="5048402"/>
          </a:xfrm>
          <a:prstGeom prst="rect">
            <a:avLst/>
          </a:prstGeom>
          <a:solidFill>
            <a:srgbClr val="F0F4F8"/>
          </a:solidFill>
          <a:ln/>
        </p:spPr>
      </p:sp>
      <p:sp>
        <p:nvSpPr>
          <p:cNvPr id="33" name="Shape 25"/>
          <p:cNvSpPr/>
          <p:nvPr/>
        </p:nvSpPr>
        <p:spPr>
          <a:xfrm>
            <a:off x="8304581" y="1941271"/>
            <a:ext cx="1904695" cy="1200607"/>
          </a:xfrm>
          <a:prstGeom prst="roundRect">
            <a:avLst>
              <a:gd name="adj" fmla="val 10880"/>
            </a:avLst>
          </a:prstGeom>
          <a:solidFill>
            <a:srgbClr val="E2E8F0"/>
          </a:solidFill>
          <a:ln/>
        </p:spPr>
      </p:sp>
      <p:sp>
        <p:nvSpPr>
          <p:cNvPr id="34" name="Shape 26"/>
          <p:cNvSpPr/>
          <p:nvPr/>
        </p:nvSpPr>
        <p:spPr>
          <a:xfrm>
            <a:off x="8304581" y="7040880"/>
            <a:ext cx="1904695" cy="1399946"/>
          </a:xfrm>
          <a:prstGeom prst="roundRect">
            <a:avLst>
              <a:gd name="adj" fmla="val 7998"/>
            </a:avLst>
          </a:prstGeom>
          <a:solidFill>
            <a:srgbClr val="E2E8F0"/>
          </a:solidFill>
          <a:ln/>
        </p:spPr>
      </p:sp>
      <p:sp>
        <p:nvSpPr>
          <p:cNvPr id="35" name="Text 27"/>
          <p:cNvSpPr txBox="1"/>
          <p:nvPr/>
        </p:nvSpPr>
        <p:spPr>
          <a:xfrm>
            <a:off x="8448142" y="2055571"/>
            <a:ext cx="1694383" cy="781812"/>
          </a:xfrm>
          <a:prstGeom prst="rect">
            <a:avLst/>
          </a:prstGeom>
          <a:noFill/>
          <a:ln/>
        </p:spPr>
        <p:txBody>
          <a:bodyPr wrap="square" lIns="0" tIns="0" rIns="0" bIns="0" rtlCol="0" anchor="ctr"/>
          <a:lstStyle/>
          <a:p>
            <a:pPr marL="0" indent="0" algn="l">
              <a:buNone/>
            </a:pPr>
            <a:r>
              <a:rPr lang="en-US" sz="1000" dirty="0">
                <a:solidFill>
                  <a:srgbClr val="1E293B"/>
                </a:solidFill>
                <a:latin typeface="Roboto" pitchFamily="34" charset="0"/>
                <a:ea typeface="Roboto" pitchFamily="34" charset="-122"/>
                <a:cs typeface="Roboto" pitchFamily="34" charset="-120"/>
              </a:rPr>
              <a:t>Saya sering merasa sesak napas dan nyeri dada terutama ketika beraktivitas.</a:t>
            </a:r>
            <a:endParaRPr lang="en-US" sz="1000" dirty="0"/>
          </a:p>
        </p:txBody>
      </p:sp>
      <p:sp>
        <p:nvSpPr>
          <p:cNvPr id="36" name="Text 28"/>
          <p:cNvSpPr txBox="1"/>
          <p:nvPr/>
        </p:nvSpPr>
        <p:spPr>
          <a:xfrm>
            <a:off x="8448142" y="7155180"/>
            <a:ext cx="1513332" cy="991210"/>
          </a:xfrm>
          <a:prstGeom prst="rect">
            <a:avLst/>
          </a:prstGeom>
          <a:noFill/>
          <a:ln/>
        </p:spPr>
        <p:txBody>
          <a:bodyPr wrap="square" lIns="0" tIns="0" rIns="0" bIns="0" rtlCol="0" anchor="ctr"/>
          <a:lstStyle/>
          <a:p>
            <a:pPr marL="0" indent="0" algn="l">
              <a:buNone/>
            </a:pPr>
            <a:r>
              <a:rPr lang="en-US" sz="1000" dirty="0">
                <a:solidFill>
                  <a:srgbClr val="1E293B"/>
                </a:solidFill>
                <a:latin typeface="Roboto" pitchFamily="34" charset="0"/>
                <a:ea typeface="Roboto" pitchFamily="34" charset="-122"/>
                <a:cs typeface="Roboto" pitchFamily="34" charset="-120"/>
              </a:rPr>
              <a:t>Ya, rasanya seperti tertindih dan kadang menjalar ke lengan kiri. Saya juga berkeringat dingin.</a:t>
            </a:r>
            <a:endParaRPr lang="en-US" sz="1000" dirty="0"/>
          </a:p>
        </p:txBody>
      </p:sp>
      <p:sp>
        <p:nvSpPr>
          <p:cNvPr id="37" name="Text 29"/>
          <p:cNvSpPr txBox="1"/>
          <p:nvPr/>
        </p:nvSpPr>
        <p:spPr>
          <a:xfrm>
            <a:off x="9801454" y="2888590"/>
            <a:ext cx="347472" cy="124358"/>
          </a:xfrm>
          <a:prstGeom prst="rect">
            <a:avLst/>
          </a:prstGeom>
          <a:noFill/>
          <a:ln/>
        </p:spPr>
        <p:txBody>
          <a:bodyPr wrap="square" lIns="0" tIns="0" rIns="0" bIns="0" rtlCol="0" anchor="ctr"/>
          <a:lstStyle/>
          <a:p>
            <a:pPr marL="0" indent="0" algn="r">
              <a:buNone/>
            </a:pPr>
            <a:r>
              <a:rPr lang="en-US" sz="800" dirty="0">
                <a:solidFill>
                  <a:srgbClr val="94A3B8"/>
                </a:solidFill>
                <a:latin typeface="Roboto" pitchFamily="34" charset="0"/>
                <a:ea typeface="Roboto" pitchFamily="34" charset="-122"/>
                <a:cs typeface="Roboto" pitchFamily="34" charset="-120"/>
              </a:rPr>
              <a:t>12:05</a:t>
            </a:r>
            <a:endParaRPr lang="en-US" sz="800" dirty="0"/>
          </a:p>
        </p:txBody>
      </p:sp>
      <p:sp>
        <p:nvSpPr>
          <p:cNvPr id="38" name="Text 30"/>
          <p:cNvSpPr txBox="1"/>
          <p:nvPr/>
        </p:nvSpPr>
        <p:spPr>
          <a:xfrm>
            <a:off x="9801454" y="8193024"/>
            <a:ext cx="347472" cy="124358"/>
          </a:xfrm>
          <a:prstGeom prst="rect">
            <a:avLst/>
          </a:prstGeom>
          <a:noFill/>
          <a:ln/>
        </p:spPr>
        <p:txBody>
          <a:bodyPr wrap="square" lIns="0" tIns="0" rIns="0" bIns="0" rtlCol="0" anchor="ctr"/>
          <a:lstStyle/>
          <a:p>
            <a:pPr marL="0" indent="0" algn="r">
              <a:buNone/>
            </a:pPr>
            <a:r>
              <a:rPr lang="en-US" sz="800" dirty="0">
                <a:solidFill>
                  <a:srgbClr val="94A3B8"/>
                </a:solidFill>
                <a:latin typeface="Roboto" pitchFamily="34" charset="0"/>
                <a:ea typeface="Roboto" pitchFamily="34" charset="-122"/>
                <a:cs typeface="Roboto" pitchFamily="34" charset="-120"/>
              </a:rPr>
              <a:t>12:07</a:t>
            </a:r>
            <a:endParaRPr lang="en-US" sz="800" dirty="0"/>
          </a:p>
        </p:txBody>
      </p:sp>
      <p:sp>
        <p:nvSpPr>
          <p:cNvPr id="39" name="Shape 31"/>
          <p:cNvSpPr/>
          <p:nvPr/>
        </p:nvSpPr>
        <p:spPr>
          <a:xfrm>
            <a:off x="7829093" y="3229661"/>
            <a:ext cx="1904695" cy="2229307"/>
          </a:xfrm>
          <a:prstGeom prst="roundRect">
            <a:avLst>
              <a:gd name="adj" fmla="val 4321"/>
            </a:avLst>
          </a:prstGeom>
          <a:solidFill>
            <a:srgbClr val="1E3A8A"/>
          </a:solidFill>
          <a:ln/>
        </p:spPr>
      </p:sp>
      <p:sp>
        <p:nvSpPr>
          <p:cNvPr id="40" name="Shape 32"/>
          <p:cNvSpPr/>
          <p:nvPr/>
        </p:nvSpPr>
        <p:spPr>
          <a:xfrm>
            <a:off x="7829093" y="5546750"/>
            <a:ext cx="1904695" cy="1399946"/>
          </a:xfrm>
          <a:prstGeom prst="roundRect">
            <a:avLst>
              <a:gd name="adj" fmla="val 7998"/>
            </a:avLst>
          </a:prstGeom>
          <a:solidFill>
            <a:srgbClr val="1E3A8A"/>
          </a:solidFill>
          <a:ln/>
        </p:spPr>
      </p:sp>
      <p:sp>
        <p:nvSpPr>
          <p:cNvPr id="41" name="Shape 33"/>
          <p:cNvSpPr/>
          <p:nvPr/>
        </p:nvSpPr>
        <p:spPr>
          <a:xfrm>
            <a:off x="7829093" y="8534095"/>
            <a:ext cx="1904695" cy="2229307"/>
          </a:xfrm>
          <a:prstGeom prst="roundRect">
            <a:avLst>
              <a:gd name="adj" fmla="val 4321"/>
            </a:avLst>
          </a:prstGeom>
          <a:solidFill>
            <a:srgbClr val="1E3A8A"/>
          </a:solidFill>
          <a:ln/>
        </p:spPr>
      </p:sp>
      <p:sp>
        <p:nvSpPr>
          <p:cNvPr id="42" name="Shape 34"/>
          <p:cNvSpPr/>
          <p:nvPr/>
        </p:nvSpPr>
        <p:spPr>
          <a:xfrm>
            <a:off x="7829093" y="10852099"/>
            <a:ext cx="1904695" cy="2848356"/>
          </a:xfrm>
          <a:prstGeom prst="roundRect">
            <a:avLst>
              <a:gd name="adj" fmla="val 4321"/>
            </a:avLst>
          </a:prstGeom>
          <a:solidFill>
            <a:srgbClr val="1E3A8A"/>
          </a:solidFill>
          <a:ln/>
        </p:spPr>
      </p:sp>
      <p:sp>
        <p:nvSpPr>
          <p:cNvPr id="43" name="Text 35"/>
          <p:cNvSpPr txBox="1"/>
          <p:nvPr/>
        </p:nvSpPr>
        <p:spPr>
          <a:xfrm>
            <a:off x="7971739" y="3343961"/>
            <a:ext cx="1703527" cy="1810512"/>
          </a:xfrm>
          <a:prstGeom prst="rect">
            <a:avLst/>
          </a:prstGeom>
          <a:noFill/>
          <a:ln/>
        </p:spPr>
        <p:txBody>
          <a:bodyPr wrap="square" lIns="0" tIns="0" rIns="0" bIns="0" rtlCol="0" anchor="ctr"/>
          <a:lstStyle/>
          <a:p>
            <a:pPr marL="0" indent="0" algn="l">
              <a:buNone/>
            </a:pPr>
            <a:r>
              <a:rPr lang="en-US" sz="1000" dirty="0">
                <a:solidFill>
                  <a:srgbClr val="FFFFFF"/>
                </a:solidFill>
                <a:latin typeface="Roboto" pitchFamily="34" charset="0"/>
                <a:ea typeface="Roboto" pitchFamily="34" charset="-122"/>
                <a:cs typeface="Roboto" pitchFamily="34" charset="-120"/>
              </a:rPr>
              <a:t>Terima kasih sudah menghubungi AI Konsultan Kardiovaskular. Berdasarkan gejala yang Anda sebutkan, saya perlu beberapa informasi tambahan untuk memberikan penilaian yang akurat.</a:t>
            </a:r>
            <a:endParaRPr lang="en-US" sz="1000" dirty="0"/>
          </a:p>
        </p:txBody>
      </p:sp>
      <p:sp>
        <p:nvSpPr>
          <p:cNvPr id="44" name="Text 36"/>
          <p:cNvSpPr txBox="1"/>
          <p:nvPr/>
        </p:nvSpPr>
        <p:spPr>
          <a:xfrm>
            <a:off x="7971739" y="5661050"/>
            <a:ext cx="1645920" cy="991210"/>
          </a:xfrm>
          <a:prstGeom prst="rect">
            <a:avLst/>
          </a:prstGeom>
          <a:noFill/>
          <a:ln/>
        </p:spPr>
        <p:txBody>
          <a:bodyPr wrap="square" lIns="0" tIns="0" rIns="0" bIns="0" rtlCol="0" anchor="ctr"/>
          <a:lstStyle/>
          <a:p>
            <a:pPr marL="0" indent="0" algn="l">
              <a:buNone/>
            </a:pPr>
            <a:r>
              <a:rPr lang="en-US" sz="1000" dirty="0">
                <a:solidFill>
                  <a:srgbClr val="FFFFFF"/>
                </a:solidFill>
                <a:latin typeface="Roboto" pitchFamily="34" charset="0"/>
                <a:ea typeface="Roboto" pitchFamily="34" charset="-122"/>
                <a:cs typeface="Roboto" pitchFamily="34" charset="-120"/>
              </a:rPr>
              <a:t>Apakah nyeri dada terasa seperti tertekan atau tertindih? Apakah menjalar ke lengan kiri atau rahang?</a:t>
            </a:r>
            <a:endParaRPr lang="en-US" sz="1000" dirty="0"/>
          </a:p>
        </p:txBody>
      </p:sp>
      <p:sp>
        <p:nvSpPr>
          <p:cNvPr id="45" name="Text 37"/>
          <p:cNvSpPr txBox="1"/>
          <p:nvPr/>
        </p:nvSpPr>
        <p:spPr>
          <a:xfrm>
            <a:off x="7971739" y="9060790"/>
            <a:ext cx="1722730" cy="1400861"/>
          </a:xfrm>
          <a:prstGeom prst="rect">
            <a:avLst/>
          </a:prstGeom>
          <a:noFill/>
          <a:ln/>
        </p:spPr>
        <p:txBody>
          <a:bodyPr wrap="square" lIns="0" tIns="0" rIns="0" bIns="0" rtlCol="0" anchor="ctr"/>
          <a:lstStyle/>
          <a:p>
            <a:pPr marL="0" indent="0" algn="l">
              <a:buNone/>
            </a:pPr>
            <a:r>
              <a:rPr lang="en-US" sz="1000" dirty="0">
                <a:solidFill>
                  <a:srgbClr val="FFFFFF"/>
                </a:solidFill>
                <a:latin typeface="Roboto" pitchFamily="34" charset="0"/>
                <a:ea typeface="Roboto" pitchFamily="34" charset="-122"/>
                <a:cs typeface="Roboto" pitchFamily="34" charset="-120"/>
              </a:rPr>
              <a:t>Gejala yang Anda alami menunjukkan risiko tinggi untuk kondisi jantung yang memerlukan evaluasi medis segera. Ini bisa menjadi tanda Sindrom Koroner Akut.</a:t>
            </a:r>
            <a:endParaRPr lang="en-US" sz="1000" dirty="0"/>
          </a:p>
        </p:txBody>
      </p:sp>
      <p:sp>
        <p:nvSpPr>
          <p:cNvPr id="46" name="Text 38"/>
          <p:cNvSpPr txBox="1"/>
          <p:nvPr/>
        </p:nvSpPr>
        <p:spPr>
          <a:xfrm>
            <a:off x="9325051" y="5205679"/>
            <a:ext cx="347472" cy="124358"/>
          </a:xfrm>
          <a:prstGeom prst="rect">
            <a:avLst/>
          </a:prstGeom>
          <a:noFill/>
          <a:ln/>
        </p:spPr>
        <p:txBody>
          <a:bodyPr wrap="square" lIns="0" tIns="0" rIns="0" bIns="0" rtlCol="0" anchor="ctr"/>
          <a:lstStyle/>
          <a:p>
            <a:pPr marL="0" indent="0" algn="r">
              <a:buNone/>
            </a:pPr>
            <a:r>
              <a:rPr lang="en-US" sz="800" dirty="0">
                <a:solidFill>
                  <a:srgbClr val="94A3B8"/>
                </a:solidFill>
                <a:latin typeface="Roboto" pitchFamily="34" charset="0"/>
                <a:ea typeface="Roboto" pitchFamily="34" charset="-122"/>
                <a:cs typeface="Roboto" pitchFamily="34" charset="-120"/>
              </a:rPr>
              <a:t>12:05</a:t>
            </a:r>
            <a:endParaRPr lang="en-US" sz="800" dirty="0"/>
          </a:p>
        </p:txBody>
      </p:sp>
      <p:sp>
        <p:nvSpPr>
          <p:cNvPr id="47" name="Text 39"/>
          <p:cNvSpPr txBox="1"/>
          <p:nvPr/>
        </p:nvSpPr>
        <p:spPr>
          <a:xfrm>
            <a:off x="9325051" y="6699809"/>
            <a:ext cx="347472" cy="124358"/>
          </a:xfrm>
          <a:prstGeom prst="rect">
            <a:avLst/>
          </a:prstGeom>
          <a:noFill/>
          <a:ln/>
        </p:spPr>
        <p:txBody>
          <a:bodyPr wrap="square" lIns="0" tIns="0" rIns="0" bIns="0" rtlCol="0" anchor="ctr"/>
          <a:lstStyle/>
          <a:p>
            <a:pPr marL="0" indent="0" algn="r">
              <a:buNone/>
            </a:pPr>
            <a:r>
              <a:rPr lang="en-US" sz="800" dirty="0">
                <a:solidFill>
                  <a:srgbClr val="94A3B8"/>
                </a:solidFill>
                <a:latin typeface="Roboto" pitchFamily="34" charset="0"/>
                <a:ea typeface="Roboto" pitchFamily="34" charset="-122"/>
                <a:cs typeface="Roboto" pitchFamily="34" charset="-120"/>
              </a:rPr>
              <a:t>12:06</a:t>
            </a:r>
            <a:endParaRPr lang="en-US" sz="800" dirty="0"/>
          </a:p>
        </p:txBody>
      </p:sp>
      <p:pic>
        <p:nvPicPr>
          <p:cNvPr id="48" name="Image 6" descr="preencoded.png"/>
          <p:cNvPicPr>
            <a:picLocks noChangeAspect="1"/>
          </p:cNvPicPr>
          <p:nvPr/>
        </p:nvPicPr>
        <p:blipFill>
          <a:blip r:embed="rId9"/>
          <a:srcRect/>
          <a:stretch/>
        </p:blipFill>
        <p:spPr>
          <a:xfrm>
            <a:off x="7971739" y="8656625"/>
            <a:ext cx="133502" cy="133502"/>
          </a:xfrm>
          <a:prstGeom prst="rect">
            <a:avLst/>
          </a:prstGeom>
        </p:spPr>
      </p:pic>
      <p:sp>
        <p:nvSpPr>
          <p:cNvPr id="49" name="Text 40"/>
          <p:cNvSpPr txBox="1"/>
          <p:nvPr/>
        </p:nvSpPr>
        <p:spPr>
          <a:xfrm>
            <a:off x="7971739" y="11172139"/>
            <a:ext cx="1655978" cy="372161"/>
          </a:xfrm>
          <a:prstGeom prst="rect">
            <a:avLst/>
          </a:prstGeom>
          <a:noFill/>
          <a:ln/>
        </p:spPr>
        <p:txBody>
          <a:bodyPr wrap="square" lIns="0" tIns="0" rIns="0" bIns="0" rtlCol="0" anchor="ctr"/>
          <a:lstStyle/>
          <a:p>
            <a:pPr marL="0" indent="0" algn="l">
              <a:buNone/>
            </a:pPr>
            <a:r>
              <a:rPr lang="en-US" sz="1000" dirty="0">
                <a:solidFill>
                  <a:srgbClr val="FFFFFF"/>
                </a:solidFill>
                <a:latin typeface="Roboto" pitchFamily="34" charset="0"/>
                <a:ea typeface="Roboto" pitchFamily="34" charset="-122"/>
                <a:cs typeface="Roboto" pitchFamily="34" charset="-120"/>
              </a:rPr>
              <a:t>• Hubungi 119 atau minta bantuan ke IGD terdekat</a:t>
            </a:r>
            <a:endParaRPr lang="en-US" sz="1000" dirty="0"/>
          </a:p>
        </p:txBody>
      </p:sp>
      <p:sp>
        <p:nvSpPr>
          <p:cNvPr id="50" name="Text 41"/>
          <p:cNvSpPr txBox="1"/>
          <p:nvPr/>
        </p:nvSpPr>
        <p:spPr>
          <a:xfrm>
            <a:off x="7971739" y="11583619"/>
            <a:ext cx="1589227" cy="372161"/>
          </a:xfrm>
          <a:prstGeom prst="rect">
            <a:avLst/>
          </a:prstGeom>
          <a:noFill/>
          <a:ln/>
        </p:spPr>
        <p:txBody>
          <a:bodyPr wrap="square" lIns="0" tIns="0" rIns="0" bIns="0" rtlCol="0" anchor="ctr"/>
          <a:lstStyle/>
          <a:p>
            <a:pPr marL="0" indent="0" algn="l">
              <a:buNone/>
            </a:pPr>
            <a:r>
              <a:rPr lang="en-US" sz="1000" dirty="0">
                <a:solidFill>
                  <a:srgbClr val="FFFFFF"/>
                </a:solidFill>
                <a:latin typeface="Roboto" pitchFamily="34" charset="0"/>
                <a:ea typeface="Roboto" pitchFamily="34" charset="-122"/>
                <a:cs typeface="Roboto" pitchFamily="34" charset="-120"/>
              </a:rPr>
              <a:t>• RSUD Kota Bandung (2.3km dari lokasi Anda)</a:t>
            </a:r>
            <a:endParaRPr lang="en-US" sz="1000" dirty="0"/>
          </a:p>
        </p:txBody>
      </p:sp>
      <p:sp>
        <p:nvSpPr>
          <p:cNvPr id="51" name="Text 42"/>
          <p:cNvSpPr txBox="1"/>
          <p:nvPr/>
        </p:nvSpPr>
        <p:spPr>
          <a:xfrm>
            <a:off x="7971739" y="11995099"/>
            <a:ext cx="1712671" cy="372161"/>
          </a:xfrm>
          <a:prstGeom prst="rect">
            <a:avLst/>
          </a:prstGeom>
          <a:noFill/>
          <a:ln/>
        </p:spPr>
        <p:txBody>
          <a:bodyPr wrap="square" lIns="0" tIns="0" rIns="0" bIns="0" rtlCol="0" anchor="ctr"/>
          <a:lstStyle/>
          <a:p>
            <a:pPr marL="0" indent="0" algn="l">
              <a:buNone/>
            </a:pPr>
            <a:r>
              <a:rPr lang="en-US" sz="1000" dirty="0">
                <a:solidFill>
                  <a:srgbClr val="FFFFFF"/>
                </a:solidFill>
                <a:latin typeface="Roboto" pitchFamily="34" charset="0"/>
                <a:ea typeface="Roboto" pitchFamily="34" charset="-122"/>
                <a:cs typeface="Roboto" pitchFamily="34" charset="-120"/>
              </a:rPr>
              <a:t>• RS Jantung Harapan Kita (3.5km)</a:t>
            </a:r>
            <a:endParaRPr lang="en-US" sz="1000" dirty="0"/>
          </a:p>
        </p:txBody>
      </p:sp>
      <p:sp>
        <p:nvSpPr>
          <p:cNvPr id="52" name="Text 43"/>
          <p:cNvSpPr txBox="1"/>
          <p:nvPr/>
        </p:nvSpPr>
        <p:spPr>
          <a:xfrm>
            <a:off x="7971739" y="12612319"/>
            <a:ext cx="1484071" cy="781812"/>
          </a:xfrm>
          <a:prstGeom prst="rect">
            <a:avLst/>
          </a:prstGeom>
          <a:noFill/>
          <a:ln/>
        </p:spPr>
        <p:txBody>
          <a:bodyPr wrap="square" lIns="0" tIns="0" rIns="0" bIns="0" rtlCol="0" anchor="ctr"/>
          <a:lstStyle/>
          <a:p>
            <a:pPr marL="0" indent="0" algn="l">
              <a:buNone/>
            </a:pPr>
            <a:r>
              <a:rPr lang="en-US" sz="1000" dirty="0">
                <a:solidFill>
                  <a:srgbClr val="FFFFFF"/>
                </a:solidFill>
                <a:latin typeface="Roboto" pitchFamily="34" charset="0"/>
                <a:ea typeface="Roboto" pitchFamily="34" charset="-122"/>
                <a:cs typeface="Roboto" pitchFamily="34" charset="-120"/>
              </a:rPr>
              <a:t>Pantau terus gejala, hindari aktivitas fisik sampai mendapat penanganan</a:t>
            </a:r>
            <a:endParaRPr lang="en-US" sz="1000" dirty="0"/>
          </a:p>
        </p:txBody>
      </p:sp>
      <p:sp>
        <p:nvSpPr>
          <p:cNvPr id="53" name="Text 44"/>
          <p:cNvSpPr txBox="1"/>
          <p:nvPr/>
        </p:nvSpPr>
        <p:spPr>
          <a:xfrm>
            <a:off x="9325051" y="10511028"/>
            <a:ext cx="347472" cy="124358"/>
          </a:xfrm>
          <a:prstGeom prst="rect">
            <a:avLst/>
          </a:prstGeom>
          <a:noFill/>
          <a:ln/>
        </p:spPr>
        <p:txBody>
          <a:bodyPr wrap="square" lIns="0" tIns="0" rIns="0" bIns="0" rtlCol="0" anchor="ctr"/>
          <a:lstStyle/>
          <a:p>
            <a:pPr marL="0" indent="0" algn="r">
              <a:buNone/>
            </a:pPr>
            <a:r>
              <a:rPr lang="en-US" sz="800" dirty="0">
                <a:solidFill>
                  <a:srgbClr val="94A3B8"/>
                </a:solidFill>
                <a:latin typeface="Roboto" pitchFamily="34" charset="0"/>
                <a:ea typeface="Roboto" pitchFamily="34" charset="-122"/>
                <a:cs typeface="Roboto" pitchFamily="34" charset="-120"/>
              </a:rPr>
              <a:t>12:07</a:t>
            </a:r>
            <a:endParaRPr lang="en-US" sz="800" dirty="0"/>
          </a:p>
        </p:txBody>
      </p:sp>
      <p:sp>
        <p:nvSpPr>
          <p:cNvPr id="54" name="Text 45"/>
          <p:cNvSpPr txBox="1"/>
          <p:nvPr/>
        </p:nvSpPr>
        <p:spPr>
          <a:xfrm>
            <a:off x="9325051" y="13445338"/>
            <a:ext cx="347472" cy="124358"/>
          </a:xfrm>
          <a:prstGeom prst="rect">
            <a:avLst/>
          </a:prstGeom>
          <a:noFill/>
          <a:ln/>
        </p:spPr>
        <p:txBody>
          <a:bodyPr wrap="square" lIns="0" tIns="0" rIns="0" bIns="0" rtlCol="0" anchor="ctr"/>
          <a:lstStyle/>
          <a:p>
            <a:pPr marL="0" indent="0" algn="r">
              <a:buNone/>
            </a:pPr>
            <a:r>
              <a:rPr lang="en-US" sz="800" dirty="0">
                <a:solidFill>
                  <a:srgbClr val="94A3B8"/>
                </a:solidFill>
                <a:latin typeface="Roboto" pitchFamily="34" charset="0"/>
                <a:ea typeface="Roboto" pitchFamily="34" charset="-122"/>
                <a:cs typeface="Roboto" pitchFamily="34" charset="-120"/>
              </a:rPr>
              <a:t>12:08</a:t>
            </a:r>
            <a:endParaRPr lang="en-US" sz="800" dirty="0"/>
          </a:p>
        </p:txBody>
      </p:sp>
      <p:sp>
        <p:nvSpPr>
          <p:cNvPr id="55" name="Shape 46"/>
          <p:cNvSpPr/>
          <p:nvPr/>
        </p:nvSpPr>
        <p:spPr>
          <a:xfrm>
            <a:off x="8190281" y="8648395"/>
            <a:ext cx="599846" cy="181051"/>
          </a:xfrm>
          <a:prstGeom prst="roundRect">
            <a:avLst>
              <a:gd name="adj" fmla="val 265816"/>
            </a:avLst>
          </a:prstGeom>
          <a:solidFill>
            <a:srgbClr val="C53030"/>
          </a:solidFill>
          <a:ln/>
        </p:spPr>
      </p:sp>
      <p:sp>
        <p:nvSpPr>
          <p:cNvPr id="56" name="Text 47"/>
          <p:cNvSpPr txBox="1"/>
          <p:nvPr/>
        </p:nvSpPr>
        <p:spPr>
          <a:xfrm>
            <a:off x="8267090" y="8677656"/>
            <a:ext cx="528523" cy="124358"/>
          </a:xfrm>
          <a:prstGeom prst="rect">
            <a:avLst/>
          </a:prstGeom>
          <a:noFill/>
          <a:ln/>
        </p:spPr>
        <p:txBody>
          <a:bodyPr wrap="square" lIns="0" tIns="0" rIns="0" bIns="0" rtlCol="0" anchor="ctr"/>
          <a:lstStyle/>
          <a:p>
            <a:pPr marL="0" indent="0" algn="l">
              <a:buNone/>
            </a:pPr>
            <a:r>
              <a:rPr lang="en-US" sz="800" dirty="0">
                <a:solidFill>
                  <a:srgbClr val="FFFFFF"/>
                </a:solidFill>
                <a:latin typeface="Roboto" pitchFamily="34" charset="0"/>
                <a:ea typeface="Roboto" pitchFamily="34" charset="-122"/>
                <a:cs typeface="Roboto" pitchFamily="34" charset="-120"/>
              </a:rPr>
              <a:t>PENTING</a:t>
            </a:r>
            <a:endParaRPr lang="en-US" sz="800" dirty="0"/>
          </a:p>
        </p:txBody>
      </p:sp>
      <p:sp>
        <p:nvSpPr>
          <p:cNvPr id="57" name="Text 48"/>
          <p:cNvSpPr txBox="1"/>
          <p:nvPr/>
        </p:nvSpPr>
        <p:spPr>
          <a:xfrm>
            <a:off x="7971739" y="10966399"/>
            <a:ext cx="1636776" cy="162763"/>
          </a:xfrm>
          <a:prstGeom prst="rect">
            <a:avLst/>
          </a:prstGeom>
          <a:noFill/>
          <a:ln/>
        </p:spPr>
        <p:txBody>
          <a:bodyPr wrap="square" lIns="0" tIns="0" rIns="0" bIns="0" rtlCol="0" anchor="ctr"/>
          <a:lstStyle/>
          <a:p>
            <a:pPr marL="0" indent="0" algn="l">
              <a:buNone/>
            </a:pPr>
            <a:r>
              <a:rPr lang="en-US" sz="1000" b="1" dirty="0">
                <a:solidFill>
                  <a:srgbClr val="FFFFFF"/>
                </a:solidFill>
                <a:latin typeface="Roboto" pitchFamily="34" charset="0"/>
                <a:ea typeface="Roboto" pitchFamily="34" charset="-122"/>
                <a:cs typeface="Roboto" pitchFamily="34" charset="-120"/>
              </a:rPr>
              <a:t>REKOMENDASI SEGERA:</a:t>
            </a:r>
            <a:endParaRPr lang="en-US" sz="1000" dirty="0"/>
          </a:p>
        </p:txBody>
      </p:sp>
      <p:pic>
        <p:nvPicPr>
          <p:cNvPr id="58" name="Image 7" descr="preencoded.png"/>
          <p:cNvPicPr>
            <a:picLocks noChangeAspect="1"/>
          </p:cNvPicPr>
          <p:nvPr/>
        </p:nvPicPr>
        <p:blipFill>
          <a:blip r:embed="rId10"/>
          <a:srcRect/>
          <a:stretch/>
        </p:blipFill>
        <p:spPr>
          <a:xfrm>
            <a:off x="7971739" y="12620549"/>
            <a:ext cx="133502" cy="133502"/>
          </a:xfrm>
          <a:prstGeom prst="rect">
            <a:avLst/>
          </a:prstGeom>
        </p:spPr>
      </p:pic>
      <p:sp>
        <p:nvSpPr>
          <p:cNvPr id="59" name="Text 49"/>
          <p:cNvSpPr txBox="1"/>
          <p:nvPr/>
        </p:nvSpPr>
        <p:spPr>
          <a:xfrm>
            <a:off x="4563770" y="6446520"/>
            <a:ext cx="7416698" cy="143561"/>
          </a:xfrm>
          <a:prstGeom prst="rect">
            <a:avLst/>
          </a:prstGeom>
          <a:noFill/>
          <a:ln/>
        </p:spPr>
        <p:txBody>
          <a:bodyPr wrap="square" lIns="0" tIns="0" rIns="0" bIns="0" rtlCol="0" anchor="ctr"/>
          <a:lstStyle/>
          <a:p>
            <a:pPr marL="0" indent="0" algn="r">
              <a:buNone/>
            </a:pPr>
            <a:r>
              <a:rPr lang="en-US" sz="900" dirty="0">
                <a:solidFill>
                  <a:srgbClr val="64748B"/>
                </a:solidFill>
                <a:latin typeface="Roboto" pitchFamily="34" charset="0"/>
                <a:ea typeface="Roboto" pitchFamily="34" charset="-122"/>
                <a:cs typeface="Roboto" pitchFamily="34" charset="-120"/>
              </a:rPr>
              <a:t>Medical-grade AI chatbot • Zero false-negative for emergencies • Validated with cardiologists • Indonesia Healthcare AI Hackathon 2025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12191695" cy="7582205"/>
          </a:xfrm>
          <a:prstGeom prst="rect">
            <a:avLst/>
          </a:prstGeom>
          <a:solidFill>
            <a:srgbClr val="F8FAFC"/>
          </a:solidFill>
          <a:ln/>
        </p:spPr>
      </p:sp>
      <p:sp>
        <p:nvSpPr>
          <p:cNvPr id="3" name="Shape 1"/>
          <p:cNvSpPr/>
          <p:nvPr/>
        </p:nvSpPr>
        <p:spPr>
          <a:xfrm>
            <a:off x="0" y="0"/>
            <a:ext cx="12191695" cy="7582205"/>
          </a:xfrm>
          <a:prstGeom prst="rect">
            <a:avLst/>
          </a:prstGeom>
          <a:solidFill>
            <a:srgbClr val="F0F4F8"/>
          </a:solidFill>
          <a:ln/>
        </p:spPr>
      </p:sp>
      <p:sp>
        <p:nvSpPr>
          <p:cNvPr id="4" name="Shape 2"/>
          <p:cNvSpPr/>
          <p:nvPr/>
        </p:nvSpPr>
        <p:spPr>
          <a:xfrm>
            <a:off x="0" y="0"/>
            <a:ext cx="761695" cy="7582205"/>
          </a:xfrm>
          <a:prstGeom prst="rect">
            <a:avLst/>
          </a:prstGeom>
          <a:solidFill>
            <a:srgbClr val="1E3A8A"/>
          </a:solidFill>
          <a:ln/>
        </p:spPr>
      </p:sp>
      <p:sp>
        <p:nvSpPr>
          <p:cNvPr id="5" name="Shape 3"/>
          <p:cNvSpPr/>
          <p:nvPr/>
        </p:nvSpPr>
        <p:spPr>
          <a:xfrm>
            <a:off x="381305" y="1143000"/>
            <a:ext cx="190195" cy="190195"/>
          </a:xfrm>
          <a:prstGeom prst="ellipse">
            <a:avLst/>
          </a:prstGeom>
          <a:solidFill>
            <a:srgbClr val="C53030"/>
          </a:solidFill>
          <a:ln/>
        </p:spPr>
      </p:sp>
      <p:sp>
        <p:nvSpPr>
          <p:cNvPr id="6" name="Shape 4"/>
          <p:cNvSpPr/>
          <p:nvPr/>
        </p:nvSpPr>
        <p:spPr>
          <a:xfrm>
            <a:off x="381305" y="1524305"/>
            <a:ext cx="190195" cy="190195"/>
          </a:xfrm>
          <a:prstGeom prst="ellipse">
            <a:avLst/>
          </a:prstGeom>
          <a:solidFill>
            <a:srgbClr val="C53030"/>
          </a:solidFill>
          <a:ln/>
        </p:spPr>
      </p:sp>
      <p:sp>
        <p:nvSpPr>
          <p:cNvPr id="7" name="Shape 5"/>
          <p:cNvSpPr/>
          <p:nvPr/>
        </p:nvSpPr>
        <p:spPr>
          <a:xfrm>
            <a:off x="381305" y="1904695"/>
            <a:ext cx="190195" cy="190195"/>
          </a:xfrm>
          <a:prstGeom prst="ellipse">
            <a:avLst/>
          </a:prstGeom>
          <a:solidFill>
            <a:srgbClr val="C53030"/>
          </a:solidFill>
          <a:ln/>
        </p:spPr>
      </p:sp>
      <p:sp>
        <p:nvSpPr>
          <p:cNvPr id="8" name="Shape 6"/>
          <p:cNvSpPr/>
          <p:nvPr/>
        </p:nvSpPr>
        <p:spPr>
          <a:xfrm>
            <a:off x="1067105" y="1380744"/>
            <a:ext cx="10820095" cy="19202"/>
          </a:xfrm>
          <a:prstGeom prst="rect">
            <a:avLst/>
          </a:prstGeom>
          <a:solidFill>
            <a:srgbClr val="E2E8F0"/>
          </a:solidFill>
          <a:ln/>
        </p:spPr>
      </p:sp>
      <p:pic>
        <p:nvPicPr>
          <p:cNvPr id="9" name="Image 0" descr="preencoded.png"/>
          <p:cNvPicPr>
            <a:picLocks noChangeAspect="1"/>
          </p:cNvPicPr>
          <p:nvPr/>
        </p:nvPicPr>
        <p:blipFill>
          <a:blip r:embed="rId3"/>
          <a:srcRect/>
          <a:stretch/>
        </p:blipFill>
        <p:spPr>
          <a:xfrm>
            <a:off x="1067105" y="390449"/>
            <a:ext cx="381305" cy="381305"/>
          </a:xfrm>
          <a:prstGeom prst="rect">
            <a:avLst/>
          </a:prstGeom>
        </p:spPr>
      </p:pic>
      <p:sp>
        <p:nvSpPr>
          <p:cNvPr id="10" name="Text 7"/>
          <p:cNvSpPr txBox="1"/>
          <p:nvPr/>
        </p:nvSpPr>
        <p:spPr>
          <a:xfrm>
            <a:off x="1524305" y="352044"/>
            <a:ext cx="5544007" cy="467258"/>
          </a:xfrm>
          <a:prstGeom prst="rect">
            <a:avLst/>
          </a:prstGeom>
          <a:noFill/>
          <a:ln/>
        </p:spPr>
        <p:txBody>
          <a:bodyPr wrap="square" lIns="0" tIns="0" rIns="0" bIns="0" rtlCol="0" anchor="ctr"/>
          <a:lstStyle/>
          <a:p>
            <a:pPr marL="0" indent="0" algn="l">
              <a:buNone/>
            </a:pPr>
            <a:r>
              <a:rPr lang="en-US" sz="3000" b="1" dirty="0">
                <a:solidFill>
                  <a:srgbClr val="1E3A8A"/>
                </a:solidFill>
                <a:latin typeface="Montserrat" pitchFamily="34" charset="0"/>
                <a:ea typeface="Montserrat" pitchFamily="34" charset="-122"/>
                <a:cs typeface="Montserrat" pitchFamily="34" charset="-120"/>
              </a:rPr>
              <a:t>Key Features &amp; Advantage</a:t>
            </a:r>
            <a:endParaRPr lang="en-US" sz="3000" dirty="0"/>
          </a:p>
        </p:txBody>
      </p:sp>
      <p:sp>
        <p:nvSpPr>
          <p:cNvPr id="11" name="Text 8"/>
          <p:cNvSpPr txBox="1"/>
          <p:nvPr/>
        </p:nvSpPr>
        <p:spPr>
          <a:xfrm>
            <a:off x="1067105" y="972007"/>
            <a:ext cx="5909767" cy="219456"/>
          </a:xfrm>
          <a:prstGeom prst="rect">
            <a:avLst/>
          </a:prstGeom>
          <a:noFill/>
          <a:ln/>
        </p:spPr>
        <p:txBody>
          <a:bodyPr wrap="square" lIns="0" tIns="0" rIns="0" bIns="0" rtlCol="0" anchor="ctr"/>
          <a:lstStyle/>
          <a:p>
            <a:pPr marL="0" indent="0" algn="l">
              <a:buNone/>
            </a:pPr>
            <a:r>
              <a:rPr lang="en-US" sz="1400" dirty="0">
                <a:solidFill>
                  <a:srgbClr val="475569"/>
                </a:solidFill>
                <a:latin typeface="Roboto" pitchFamily="34" charset="0"/>
                <a:ea typeface="Roboto" pitchFamily="34" charset="-122"/>
                <a:cs typeface="Roboto" pitchFamily="34" charset="-120"/>
              </a:rPr>
              <a:t>Medical-grade cardiovascular AI with unmatched safety and integration</a:t>
            </a:r>
            <a:endParaRPr lang="en-US" sz="1400" dirty="0"/>
          </a:p>
        </p:txBody>
      </p:sp>
      <p:sp>
        <p:nvSpPr>
          <p:cNvPr id="12" name="Shape 9"/>
          <p:cNvSpPr/>
          <p:nvPr/>
        </p:nvSpPr>
        <p:spPr>
          <a:xfrm>
            <a:off x="1067105" y="1702613"/>
            <a:ext cx="6314846" cy="1752905"/>
          </a:xfrm>
          <a:prstGeom prst="roundRect">
            <a:avLst>
              <a:gd name="adj" fmla="val 3402"/>
            </a:avLst>
          </a:prstGeom>
          <a:solidFill>
            <a:srgbClr val="FFFFFF">
              <a:alpha val="85000"/>
            </a:srgbClr>
          </a:solidFill>
          <a:ln/>
          <a:effectLst>
            <a:outerShdw blurRad="63500" dist="38100" dir="5400000" algn="bl" rotWithShape="0">
              <a:srgbClr val="000000">
                <a:alpha val="10000"/>
              </a:srgbClr>
            </a:outerShdw>
          </a:effectLst>
        </p:spPr>
      </p:sp>
      <p:pic>
        <p:nvPicPr>
          <p:cNvPr id="13" name="Image 1" descr="preencoded.png"/>
          <p:cNvPicPr>
            <a:picLocks noChangeAspect="1"/>
          </p:cNvPicPr>
          <p:nvPr/>
        </p:nvPicPr>
        <p:blipFill>
          <a:blip r:embed="rId4"/>
          <a:srcRect/>
          <a:stretch/>
        </p:blipFill>
        <p:spPr>
          <a:xfrm>
            <a:off x="1295705" y="2074774"/>
            <a:ext cx="304495" cy="304495"/>
          </a:xfrm>
          <a:prstGeom prst="rect">
            <a:avLst/>
          </a:prstGeom>
        </p:spPr>
      </p:pic>
      <p:sp>
        <p:nvSpPr>
          <p:cNvPr id="14" name="Shape 10"/>
          <p:cNvSpPr/>
          <p:nvPr/>
        </p:nvSpPr>
        <p:spPr>
          <a:xfrm>
            <a:off x="1067105" y="3676802"/>
            <a:ext cx="6314846" cy="1524305"/>
          </a:xfrm>
          <a:prstGeom prst="roundRect">
            <a:avLst>
              <a:gd name="adj" fmla="val 4499"/>
            </a:avLst>
          </a:prstGeom>
          <a:solidFill>
            <a:srgbClr val="FFFFFF">
              <a:alpha val="85000"/>
            </a:srgbClr>
          </a:solidFill>
          <a:ln/>
          <a:effectLst>
            <a:outerShdw blurRad="63500" dist="38100" dir="5400000" algn="bl" rotWithShape="0">
              <a:srgbClr val="000000">
                <a:alpha val="10000"/>
              </a:srgbClr>
            </a:outerShdw>
          </a:effectLst>
        </p:spPr>
      </p:sp>
      <p:sp>
        <p:nvSpPr>
          <p:cNvPr id="15" name="Shape 11"/>
          <p:cNvSpPr/>
          <p:nvPr/>
        </p:nvSpPr>
        <p:spPr>
          <a:xfrm>
            <a:off x="1067105" y="5421478"/>
            <a:ext cx="6314846" cy="1524305"/>
          </a:xfrm>
          <a:prstGeom prst="roundRect">
            <a:avLst>
              <a:gd name="adj" fmla="val 4499"/>
            </a:avLst>
          </a:prstGeom>
          <a:solidFill>
            <a:srgbClr val="FFFFFF">
              <a:alpha val="85000"/>
            </a:srgbClr>
          </a:solidFill>
          <a:ln/>
          <a:effectLst>
            <a:outerShdw blurRad="63500" dist="38100" dir="5400000" algn="bl" rotWithShape="0">
              <a:srgbClr val="000000">
                <a:alpha val="10000"/>
              </a:srgbClr>
            </a:outerShdw>
          </a:effectLst>
        </p:spPr>
      </p:sp>
      <p:sp>
        <p:nvSpPr>
          <p:cNvPr id="16" name="Text 12"/>
          <p:cNvSpPr txBox="1"/>
          <p:nvPr/>
        </p:nvSpPr>
        <p:spPr>
          <a:xfrm>
            <a:off x="1752905" y="1960474"/>
            <a:ext cx="3949294" cy="238658"/>
          </a:xfrm>
          <a:prstGeom prst="rect">
            <a:avLst/>
          </a:prstGeom>
          <a:noFill/>
          <a:ln/>
        </p:spPr>
        <p:txBody>
          <a:bodyPr wrap="square" lIns="0" tIns="0" rIns="0" bIns="0" rtlCol="0" anchor="ctr"/>
          <a:lstStyle/>
          <a:p>
            <a:pPr marL="0" indent="0" algn="l">
              <a:buNone/>
            </a:pPr>
            <a:r>
              <a:rPr lang="en-US" sz="1500" b="1" dirty="0">
                <a:solidFill>
                  <a:srgbClr val="1E3A8A"/>
                </a:solidFill>
                <a:latin typeface="Montserrat" pitchFamily="34" charset="0"/>
                <a:ea typeface="Montserrat" pitchFamily="34" charset="-122"/>
                <a:cs typeface="Montserrat" pitchFamily="34" charset="-120"/>
              </a:rPr>
              <a:t>Emergency-Safe: Zero False Negative</a:t>
            </a:r>
            <a:endParaRPr lang="en-US" sz="1500" dirty="0"/>
          </a:p>
        </p:txBody>
      </p:sp>
      <p:sp>
        <p:nvSpPr>
          <p:cNvPr id="17" name="Text 13"/>
          <p:cNvSpPr txBox="1"/>
          <p:nvPr/>
        </p:nvSpPr>
        <p:spPr>
          <a:xfrm>
            <a:off x="1752905" y="2324405"/>
            <a:ext cx="5410505" cy="8668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Our AI system is designed with patient safety as the highest priority, guaranteeing zero false negatives for acute cardiovascular conditions that require immediate medical attention. Critical symptoms are always flagged for emergency response.</a:t>
            </a:r>
            <a:endParaRPr lang="en-US" sz="1200" dirty="0"/>
          </a:p>
        </p:txBody>
      </p:sp>
      <p:pic>
        <p:nvPicPr>
          <p:cNvPr id="18" name="Image 2" descr="preencoded.png"/>
          <p:cNvPicPr>
            <a:picLocks noChangeAspect="1"/>
          </p:cNvPicPr>
          <p:nvPr/>
        </p:nvPicPr>
        <p:blipFill>
          <a:blip r:embed="rId5"/>
          <a:srcRect l="-90" r="-90"/>
          <a:stretch/>
        </p:blipFill>
        <p:spPr>
          <a:xfrm>
            <a:off x="1295705" y="4048049"/>
            <a:ext cx="381305" cy="304495"/>
          </a:xfrm>
          <a:prstGeom prst="rect">
            <a:avLst/>
          </a:prstGeom>
        </p:spPr>
      </p:pic>
      <p:sp>
        <p:nvSpPr>
          <p:cNvPr id="19" name="Text 14"/>
          <p:cNvSpPr txBox="1"/>
          <p:nvPr/>
        </p:nvSpPr>
        <p:spPr>
          <a:xfrm>
            <a:off x="1828800" y="3933749"/>
            <a:ext cx="3597250" cy="238658"/>
          </a:xfrm>
          <a:prstGeom prst="rect">
            <a:avLst/>
          </a:prstGeom>
          <a:noFill/>
          <a:ln/>
        </p:spPr>
        <p:txBody>
          <a:bodyPr wrap="square" lIns="0" tIns="0" rIns="0" bIns="0" rtlCol="0" anchor="ctr"/>
          <a:lstStyle/>
          <a:p>
            <a:pPr marL="0" indent="0" algn="l">
              <a:buNone/>
            </a:pPr>
            <a:r>
              <a:rPr lang="en-US" sz="1500" b="1" dirty="0">
                <a:solidFill>
                  <a:srgbClr val="1E3A8A"/>
                </a:solidFill>
                <a:latin typeface="Montserrat" pitchFamily="34" charset="0"/>
                <a:ea typeface="Montserrat" pitchFamily="34" charset="-122"/>
                <a:cs typeface="Montserrat" pitchFamily="34" charset="-120"/>
              </a:rPr>
              <a:t>Bahasa Indonesia &amp; Local Context</a:t>
            </a:r>
            <a:endParaRPr lang="en-US" sz="1500" dirty="0"/>
          </a:p>
        </p:txBody>
      </p:sp>
      <p:sp>
        <p:nvSpPr>
          <p:cNvPr id="20" name="Text 15"/>
          <p:cNvSpPr txBox="1"/>
          <p:nvPr/>
        </p:nvSpPr>
        <p:spPr>
          <a:xfrm>
            <a:off x="1676095" y="5678424"/>
            <a:ext cx="2787091" cy="238658"/>
          </a:xfrm>
          <a:prstGeom prst="rect">
            <a:avLst/>
          </a:prstGeom>
          <a:noFill/>
          <a:ln/>
        </p:spPr>
        <p:txBody>
          <a:bodyPr wrap="square" lIns="0" tIns="0" rIns="0" bIns="0" rtlCol="0" anchor="ctr"/>
          <a:lstStyle/>
          <a:p>
            <a:pPr marL="0" indent="0" algn="l">
              <a:buNone/>
            </a:pPr>
            <a:r>
              <a:rPr lang="en-US" sz="1500" b="1" dirty="0">
                <a:solidFill>
                  <a:srgbClr val="1E3A8A"/>
                </a:solidFill>
                <a:latin typeface="Montserrat" pitchFamily="34" charset="0"/>
                <a:ea typeface="Montserrat" pitchFamily="34" charset="-122"/>
                <a:cs typeface="Montserrat" pitchFamily="34" charset="-120"/>
              </a:rPr>
              <a:t>Evidence-Based Medicine</a:t>
            </a:r>
            <a:endParaRPr lang="en-US" sz="1500" dirty="0"/>
          </a:p>
        </p:txBody>
      </p:sp>
      <p:sp>
        <p:nvSpPr>
          <p:cNvPr id="21" name="Text 16"/>
          <p:cNvSpPr txBox="1"/>
          <p:nvPr/>
        </p:nvSpPr>
        <p:spPr>
          <a:xfrm>
            <a:off x="1828800" y="4297680"/>
            <a:ext cx="5315407" cy="6382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Optimized for Indonesian language and cultural context, our AI understands local expressions of cardiovascular symptoms and regional health behaviors, making it more accurate and accessible for all Indonesians.</a:t>
            </a:r>
            <a:endParaRPr lang="en-US" sz="1200" dirty="0"/>
          </a:p>
        </p:txBody>
      </p:sp>
      <p:pic>
        <p:nvPicPr>
          <p:cNvPr id="22" name="Image 3" descr="preencoded.png"/>
          <p:cNvPicPr>
            <a:picLocks noChangeAspect="1"/>
          </p:cNvPicPr>
          <p:nvPr/>
        </p:nvPicPr>
        <p:blipFill>
          <a:blip r:embed="rId6"/>
          <a:srcRect l="-50" r="-50"/>
          <a:stretch/>
        </p:blipFill>
        <p:spPr>
          <a:xfrm>
            <a:off x="1295705" y="5792724"/>
            <a:ext cx="228600" cy="304495"/>
          </a:xfrm>
          <a:prstGeom prst="rect">
            <a:avLst/>
          </a:prstGeom>
        </p:spPr>
      </p:pic>
      <p:sp>
        <p:nvSpPr>
          <p:cNvPr id="23" name="Text 17"/>
          <p:cNvSpPr txBox="1"/>
          <p:nvPr/>
        </p:nvSpPr>
        <p:spPr>
          <a:xfrm>
            <a:off x="1676095" y="6042355"/>
            <a:ext cx="5181905" cy="6382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Built on the latest 2024 clinical guidelines from AHA (American Heart Association), ESC (European Society of Cardiology), and PERKI (Indonesian Heart Association) for reliable, up-to-date cardiovascular care.</a:t>
            </a:r>
            <a:endParaRPr lang="en-US" sz="1200" dirty="0"/>
          </a:p>
        </p:txBody>
      </p:sp>
      <p:sp>
        <p:nvSpPr>
          <p:cNvPr id="24" name="Shape 18"/>
          <p:cNvSpPr/>
          <p:nvPr/>
        </p:nvSpPr>
        <p:spPr>
          <a:xfrm>
            <a:off x="7680960" y="1702613"/>
            <a:ext cx="4209898" cy="2505456"/>
          </a:xfrm>
          <a:prstGeom prst="roundRect">
            <a:avLst>
              <a:gd name="adj" fmla="val 1665"/>
            </a:avLst>
          </a:prstGeom>
          <a:solidFill>
            <a:srgbClr val="FFFFFF">
              <a:alpha val="85000"/>
            </a:srgbClr>
          </a:solidFill>
          <a:ln/>
          <a:effectLst>
            <a:outerShdw blurRad="63500" dist="38100" dir="5400000" algn="bl" rotWithShape="0">
              <a:srgbClr val="000000">
                <a:alpha val="10000"/>
              </a:srgbClr>
            </a:outerShdw>
          </a:effectLst>
        </p:spPr>
      </p:sp>
      <p:sp>
        <p:nvSpPr>
          <p:cNvPr id="25" name="Text 19"/>
          <p:cNvSpPr txBox="1"/>
          <p:nvPr/>
        </p:nvSpPr>
        <p:spPr>
          <a:xfrm>
            <a:off x="8489290" y="2104034"/>
            <a:ext cx="2728570" cy="228600"/>
          </a:xfrm>
          <a:prstGeom prst="rect">
            <a:avLst/>
          </a:prstGeom>
          <a:noFill/>
          <a:ln/>
        </p:spPr>
        <p:txBody>
          <a:bodyPr wrap="square" lIns="0" tIns="0" rIns="0" bIns="0" rtlCol="0" anchor="ctr"/>
          <a:lstStyle/>
          <a:p>
            <a:pPr marL="0" indent="0" algn="ctr">
              <a:buNone/>
            </a:pPr>
            <a:r>
              <a:rPr lang="en-US" sz="1400" b="1" dirty="0">
                <a:solidFill>
                  <a:srgbClr val="1E3A8A"/>
                </a:solidFill>
                <a:latin typeface="Montserrat" pitchFamily="34" charset="0"/>
                <a:ea typeface="Montserrat" pitchFamily="34" charset="-122"/>
                <a:cs typeface="Montserrat" pitchFamily="34" charset="-120"/>
              </a:rPr>
              <a:t>Triple-Layer AI Architecture</a:t>
            </a:r>
            <a:endParaRPr lang="en-US" sz="1400" dirty="0"/>
          </a:p>
        </p:txBody>
      </p:sp>
      <p:pic>
        <p:nvPicPr>
          <p:cNvPr id="26" name="Image 4" descr="preencoded.png"/>
          <p:cNvPicPr>
            <a:picLocks noChangeAspect="1"/>
          </p:cNvPicPr>
          <p:nvPr/>
        </p:nvPicPr>
        <p:blipFill>
          <a:blip r:embed="rId7"/>
          <a:srcRect/>
          <a:stretch/>
        </p:blipFill>
        <p:spPr>
          <a:xfrm>
            <a:off x="9555480" y="2511857"/>
            <a:ext cx="457200" cy="457200"/>
          </a:xfrm>
          <a:prstGeom prst="rect">
            <a:avLst/>
          </a:prstGeom>
        </p:spPr>
      </p:pic>
      <p:sp>
        <p:nvSpPr>
          <p:cNvPr id="27" name="Shape 20"/>
          <p:cNvSpPr/>
          <p:nvPr/>
        </p:nvSpPr>
        <p:spPr>
          <a:xfrm>
            <a:off x="7680960" y="4434840"/>
            <a:ext cx="4209898" cy="2505456"/>
          </a:xfrm>
          <a:prstGeom prst="roundRect">
            <a:avLst>
              <a:gd name="adj" fmla="val 1665"/>
            </a:avLst>
          </a:prstGeom>
          <a:solidFill>
            <a:srgbClr val="FFFFFF">
              <a:alpha val="85000"/>
            </a:srgbClr>
          </a:solidFill>
          <a:ln/>
          <a:effectLst>
            <a:outerShdw blurRad="63500" dist="38100" dir="5400000" algn="bl" rotWithShape="0">
              <a:srgbClr val="000000">
                <a:alpha val="10000"/>
              </a:srgbClr>
            </a:outerShdw>
          </a:effectLst>
        </p:spPr>
      </p:sp>
      <p:sp>
        <p:nvSpPr>
          <p:cNvPr id="28" name="Text 21"/>
          <p:cNvSpPr txBox="1"/>
          <p:nvPr/>
        </p:nvSpPr>
        <p:spPr>
          <a:xfrm>
            <a:off x="8353044" y="4732934"/>
            <a:ext cx="3004718" cy="228600"/>
          </a:xfrm>
          <a:prstGeom prst="rect">
            <a:avLst/>
          </a:prstGeom>
          <a:noFill/>
          <a:ln/>
        </p:spPr>
        <p:txBody>
          <a:bodyPr wrap="square" lIns="0" tIns="0" rIns="0" bIns="0" rtlCol="0" anchor="ctr"/>
          <a:lstStyle/>
          <a:p>
            <a:pPr marL="0" indent="0" algn="ctr">
              <a:buNone/>
            </a:pPr>
            <a:r>
              <a:rPr lang="en-US" sz="1400" b="1" dirty="0">
                <a:solidFill>
                  <a:srgbClr val="1E3A8A"/>
                </a:solidFill>
                <a:latin typeface="Montserrat" pitchFamily="34" charset="0"/>
                <a:ea typeface="Montserrat" pitchFamily="34" charset="-122"/>
                <a:cs typeface="Montserrat" pitchFamily="34" charset="-120"/>
              </a:rPr>
              <a:t>SATUSEHAT Integration Ready</a:t>
            </a:r>
            <a:endParaRPr lang="en-US" sz="1400" dirty="0"/>
          </a:p>
        </p:txBody>
      </p:sp>
      <p:sp>
        <p:nvSpPr>
          <p:cNvPr id="29" name="Text 22"/>
          <p:cNvSpPr txBox="1"/>
          <p:nvPr/>
        </p:nvSpPr>
        <p:spPr>
          <a:xfrm>
            <a:off x="8790127" y="3150108"/>
            <a:ext cx="2093976"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NER → Risk Assessment → LLM</a:t>
            </a:r>
            <a:endParaRPr lang="en-US" sz="1000" dirty="0"/>
          </a:p>
        </p:txBody>
      </p:sp>
      <p:sp>
        <p:nvSpPr>
          <p:cNvPr id="30" name="Text 23"/>
          <p:cNvSpPr txBox="1"/>
          <p:nvPr/>
        </p:nvSpPr>
        <p:spPr>
          <a:xfrm>
            <a:off x="8012887" y="3431743"/>
            <a:ext cx="3646627" cy="372161"/>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Unmatched accuracy and safety through our proprietary triple-layer AI system for reliable cardiovascular diagnosis.</a:t>
            </a:r>
            <a:endParaRPr lang="en-US" sz="1000" dirty="0"/>
          </a:p>
        </p:txBody>
      </p:sp>
      <p:pic>
        <p:nvPicPr>
          <p:cNvPr id="31" name="Image 5" descr="preencoded.png"/>
          <p:cNvPicPr>
            <a:picLocks noChangeAspect="1"/>
          </p:cNvPicPr>
          <p:nvPr/>
        </p:nvPicPr>
        <p:blipFill>
          <a:blip r:embed="rId8"/>
          <a:srcRect l="-44" r="-44"/>
          <a:stretch/>
        </p:blipFill>
        <p:spPr>
          <a:xfrm>
            <a:off x="9527134" y="5140757"/>
            <a:ext cx="514807" cy="457200"/>
          </a:xfrm>
          <a:prstGeom prst="rect">
            <a:avLst/>
          </a:prstGeom>
        </p:spPr>
      </p:pic>
      <p:sp>
        <p:nvSpPr>
          <p:cNvPr id="32" name="Text 24"/>
          <p:cNvSpPr txBox="1"/>
          <p:nvPr/>
        </p:nvSpPr>
        <p:spPr>
          <a:xfrm>
            <a:off x="8905342" y="5779008"/>
            <a:ext cx="1865376"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API-ready for 10,000+ Clinics</a:t>
            </a:r>
            <a:endParaRPr lang="en-US" sz="1000" dirty="0"/>
          </a:p>
        </p:txBody>
      </p:sp>
      <p:sp>
        <p:nvSpPr>
          <p:cNvPr id="33" name="Text 25"/>
          <p:cNvSpPr txBox="1"/>
          <p:nvPr/>
        </p:nvSpPr>
        <p:spPr>
          <a:xfrm>
            <a:off x="7933334" y="6060643"/>
            <a:ext cx="3808476" cy="581558"/>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Seamless integration with Indonesia's national health system and ready to scale across thousands of healthcare facilities nationwide.</a:t>
            </a:r>
            <a:endParaRPr lang="en-US" sz="1000" dirty="0"/>
          </a:p>
        </p:txBody>
      </p:sp>
      <p:sp>
        <p:nvSpPr>
          <p:cNvPr id="34" name="Text 26"/>
          <p:cNvSpPr txBox="1"/>
          <p:nvPr/>
        </p:nvSpPr>
        <p:spPr>
          <a:xfrm>
            <a:off x="3771900" y="7109460"/>
            <a:ext cx="8206740" cy="143561"/>
          </a:xfrm>
          <a:prstGeom prst="rect">
            <a:avLst/>
          </a:prstGeom>
          <a:noFill/>
          <a:ln/>
        </p:spPr>
        <p:txBody>
          <a:bodyPr wrap="square" lIns="0" tIns="0" rIns="0" bIns="0" rtlCol="0" anchor="ctr"/>
          <a:lstStyle/>
          <a:p>
            <a:pPr marL="0" indent="0" algn="r">
              <a:buNone/>
            </a:pPr>
            <a:r>
              <a:rPr lang="en-US" sz="900" dirty="0">
                <a:solidFill>
                  <a:srgbClr val="64748B"/>
                </a:solidFill>
                <a:latin typeface="Roboto" pitchFamily="34" charset="0"/>
                <a:ea typeface="Roboto" pitchFamily="34" charset="-122"/>
                <a:cs typeface="Roboto" pitchFamily="34" charset="-120"/>
              </a:rPr>
              <a:t>Designed with medical-grade precision &amp; validation • Fully compliant with Indonesian healthcare regulations • Indonesia Healthcare AI Hackathon 2025</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12191695" cy="8791956"/>
          </a:xfrm>
          <a:prstGeom prst="rect">
            <a:avLst/>
          </a:prstGeom>
          <a:solidFill>
            <a:srgbClr val="F8FAFC"/>
          </a:solidFill>
          <a:ln/>
        </p:spPr>
      </p:sp>
      <p:sp>
        <p:nvSpPr>
          <p:cNvPr id="3" name="Shape 1"/>
          <p:cNvSpPr/>
          <p:nvPr/>
        </p:nvSpPr>
        <p:spPr>
          <a:xfrm>
            <a:off x="0" y="0"/>
            <a:ext cx="12191695" cy="8791956"/>
          </a:xfrm>
          <a:prstGeom prst="rect">
            <a:avLst/>
          </a:prstGeom>
          <a:solidFill>
            <a:srgbClr val="F0F4F8"/>
          </a:solidFill>
          <a:ln/>
        </p:spPr>
      </p:sp>
      <p:sp>
        <p:nvSpPr>
          <p:cNvPr id="4" name="Shape 2"/>
          <p:cNvSpPr/>
          <p:nvPr/>
        </p:nvSpPr>
        <p:spPr>
          <a:xfrm>
            <a:off x="0" y="0"/>
            <a:ext cx="761695" cy="8791956"/>
          </a:xfrm>
          <a:prstGeom prst="rect">
            <a:avLst/>
          </a:prstGeom>
          <a:solidFill>
            <a:srgbClr val="1E3A8A"/>
          </a:solidFill>
          <a:ln/>
        </p:spPr>
      </p:sp>
      <p:sp>
        <p:nvSpPr>
          <p:cNvPr id="5" name="Shape 3"/>
          <p:cNvSpPr/>
          <p:nvPr/>
        </p:nvSpPr>
        <p:spPr>
          <a:xfrm>
            <a:off x="381305" y="1143000"/>
            <a:ext cx="190195" cy="190195"/>
          </a:xfrm>
          <a:prstGeom prst="ellipse">
            <a:avLst/>
          </a:prstGeom>
          <a:solidFill>
            <a:srgbClr val="C53030"/>
          </a:solidFill>
          <a:ln/>
        </p:spPr>
      </p:sp>
      <p:sp>
        <p:nvSpPr>
          <p:cNvPr id="6" name="Shape 4"/>
          <p:cNvSpPr/>
          <p:nvPr/>
        </p:nvSpPr>
        <p:spPr>
          <a:xfrm>
            <a:off x="381305" y="1524305"/>
            <a:ext cx="190195" cy="190195"/>
          </a:xfrm>
          <a:prstGeom prst="ellipse">
            <a:avLst/>
          </a:prstGeom>
          <a:solidFill>
            <a:srgbClr val="C53030"/>
          </a:solidFill>
          <a:ln/>
        </p:spPr>
      </p:sp>
      <p:sp>
        <p:nvSpPr>
          <p:cNvPr id="7" name="Shape 5"/>
          <p:cNvSpPr/>
          <p:nvPr/>
        </p:nvSpPr>
        <p:spPr>
          <a:xfrm>
            <a:off x="381305" y="1904695"/>
            <a:ext cx="190195" cy="190195"/>
          </a:xfrm>
          <a:prstGeom prst="ellipse">
            <a:avLst/>
          </a:prstGeom>
          <a:solidFill>
            <a:srgbClr val="C53030"/>
          </a:solidFill>
          <a:ln/>
        </p:spPr>
      </p:sp>
      <p:sp>
        <p:nvSpPr>
          <p:cNvPr id="8" name="Shape 6"/>
          <p:cNvSpPr/>
          <p:nvPr/>
        </p:nvSpPr>
        <p:spPr>
          <a:xfrm>
            <a:off x="1067105" y="1380744"/>
            <a:ext cx="10820095" cy="19202"/>
          </a:xfrm>
          <a:prstGeom prst="rect">
            <a:avLst/>
          </a:prstGeom>
          <a:solidFill>
            <a:srgbClr val="E2E8F0"/>
          </a:solidFill>
          <a:ln/>
        </p:spPr>
      </p:sp>
      <p:pic>
        <p:nvPicPr>
          <p:cNvPr id="9" name="Image 0" descr="preencoded.png"/>
          <p:cNvPicPr>
            <a:picLocks noChangeAspect="1"/>
          </p:cNvPicPr>
          <p:nvPr/>
        </p:nvPicPr>
        <p:blipFill>
          <a:blip r:embed="rId3"/>
          <a:srcRect/>
          <a:stretch/>
        </p:blipFill>
        <p:spPr>
          <a:xfrm>
            <a:off x="1067105" y="390449"/>
            <a:ext cx="381305" cy="381305"/>
          </a:xfrm>
          <a:prstGeom prst="rect">
            <a:avLst/>
          </a:prstGeom>
        </p:spPr>
      </p:pic>
      <p:sp>
        <p:nvSpPr>
          <p:cNvPr id="10" name="Text 7"/>
          <p:cNvSpPr txBox="1"/>
          <p:nvPr/>
        </p:nvSpPr>
        <p:spPr>
          <a:xfrm>
            <a:off x="1524305" y="352044"/>
            <a:ext cx="5000854" cy="467258"/>
          </a:xfrm>
          <a:prstGeom prst="rect">
            <a:avLst/>
          </a:prstGeom>
          <a:noFill/>
          <a:ln/>
        </p:spPr>
        <p:txBody>
          <a:bodyPr wrap="square" lIns="0" tIns="0" rIns="0" bIns="0" rtlCol="0" anchor="ctr"/>
          <a:lstStyle/>
          <a:p>
            <a:pPr marL="0" indent="0" algn="l">
              <a:buNone/>
            </a:pPr>
            <a:r>
              <a:rPr lang="en-US" sz="3000" b="1" dirty="0">
                <a:solidFill>
                  <a:srgbClr val="1E3A8A"/>
                </a:solidFill>
                <a:latin typeface="Montserrat" pitchFamily="34" charset="0"/>
                <a:ea typeface="Montserrat" pitchFamily="34" charset="-122"/>
                <a:cs typeface="Montserrat" pitchFamily="34" charset="-120"/>
              </a:rPr>
              <a:t>Competitive Landscape</a:t>
            </a:r>
            <a:endParaRPr lang="en-US" sz="3000" dirty="0"/>
          </a:p>
        </p:txBody>
      </p:sp>
      <p:sp>
        <p:nvSpPr>
          <p:cNvPr id="11" name="Text 8"/>
          <p:cNvSpPr txBox="1"/>
          <p:nvPr/>
        </p:nvSpPr>
        <p:spPr>
          <a:xfrm>
            <a:off x="1067105" y="972007"/>
            <a:ext cx="4814316" cy="219456"/>
          </a:xfrm>
          <a:prstGeom prst="rect">
            <a:avLst/>
          </a:prstGeom>
          <a:noFill/>
          <a:ln/>
        </p:spPr>
        <p:txBody>
          <a:bodyPr wrap="square" lIns="0" tIns="0" rIns="0" bIns="0" rtlCol="0" anchor="ctr"/>
          <a:lstStyle/>
          <a:p>
            <a:pPr marL="0" indent="0" algn="l">
              <a:buNone/>
            </a:pPr>
            <a:r>
              <a:rPr lang="en-US" sz="1400" dirty="0">
                <a:solidFill>
                  <a:srgbClr val="475569"/>
                </a:solidFill>
                <a:latin typeface="Roboto" pitchFamily="34" charset="0"/>
                <a:ea typeface="Roboto" pitchFamily="34" charset="-122"/>
                <a:cs typeface="Roboto" pitchFamily="34" charset="-120"/>
              </a:rPr>
              <a:t>How we compare to existing health solutions in Indonesia</a:t>
            </a:r>
            <a:endParaRPr lang="en-US" sz="1400" dirty="0"/>
          </a:p>
        </p:txBody>
      </p:sp>
      <p:sp>
        <p:nvSpPr>
          <p:cNvPr id="12" name="Shape 9"/>
          <p:cNvSpPr/>
          <p:nvPr/>
        </p:nvSpPr>
        <p:spPr>
          <a:xfrm>
            <a:off x="1067105" y="1798625"/>
            <a:ext cx="2704795" cy="457200"/>
          </a:xfrm>
          <a:prstGeom prst="roundRect">
            <a:avLst>
              <a:gd name="adj" fmla="val 50000"/>
            </a:avLst>
          </a:prstGeom>
          <a:solidFill>
            <a:srgbClr val="FFFFFF">
              <a:alpha val="85000"/>
            </a:srgbClr>
          </a:solidFill>
          <a:ln/>
        </p:spPr>
      </p:sp>
      <p:sp>
        <p:nvSpPr>
          <p:cNvPr id="13" name="Shape 10"/>
          <p:cNvSpPr/>
          <p:nvPr/>
        </p:nvSpPr>
        <p:spPr>
          <a:xfrm>
            <a:off x="6563563" y="1798625"/>
            <a:ext cx="1419149" cy="457200"/>
          </a:xfrm>
          <a:prstGeom prst="roundRect">
            <a:avLst>
              <a:gd name="adj" fmla="val 50000"/>
            </a:avLst>
          </a:prstGeom>
          <a:solidFill>
            <a:srgbClr val="FFFFFF">
              <a:alpha val="85000"/>
            </a:srgbClr>
          </a:solidFill>
          <a:ln/>
        </p:spPr>
      </p:sp>
      <p:sp>
        <p:nvSpPr>
          <p:cNvPr id="14" name="Shape 11"/>
          <p:cNvSpPr/>
          <p:nvPr/>
        </p:nvSpPr>
        <p:spPr>
          <a:xfrm>
            <a:off x="7975397" y="1798625"/>
            <a:ext cx="1800454" cy="457200"/>
          </a:xfrm>
          <a:prstGeom prst="roundRect">
            <a:avLst>
              <a:gd name="adj" fmla="val 50000"/>
            </a:avLst>
          </a:prstGeom>
          <a:solidFill>
            <a:srgbClr val="FFFFFF">
              <a:alpha val="85000"/>
            </a:srgbClr>
          </a:solidFill>
          <a:ln/>
        </p:spPr>
      </p:sp>
      <p:sp>
        <p:nvSpPr>
          <p:cNvPr id="15" name="Shape 12"/>
          <p:cNvSpPr/>
          <p:nvPr/>
        </p:nvSpPr>
        <p:spPr>
          <a:xfrm>
            <a:off x="9766706" y="1798625"/>
            <a:ext cx="2124151" cy="457200"/>
          </a:xfrm>
          <a:prstGeom prst="roundRect">
            <a:avLst>
              <a:gd name="adj" fmla="val 50000"/>
            </a:avLst>
          </a:prstGeom>
          <a:solidFill>
            <a:srgbClr val="FFFFFF">
              <a:alpha val="85000"/>
            </a:srgbClr>
          </a:solidFill>
          <a:ln/>
        </p:spPr>
      </p:sp>
      <p:sp>
        <p:nvSpPr>
          <p:cNvPr id="16" name="Text 13"/>
          <p:cNvSpPr txBox="1"/>
          <p:nvPr/>
        </p:nvSpPr>
        <p:spPr>
          <a:xfrm>
            <a:off x="1181405" y="1931213"/>
            <a:ext cx="800100" cy="181051"/>
          </a:xfrm>
          <a:prstGeom prst="rect">
            <a:avLst/>
          </a:prstGeom>
          <a:noFill/>
          <a:ln/>
        </p:spPr>
        <p:txBody>
          <a:bodyPr wrap="square" lIns="0" tIns="0" rIns="0" bIns="0" rtlCol="0" anchor="ctr"/>
          <a:lstStyle/>
          <a:p>
            <a:pPr marL="0" indent="0" algn="l">
              <a:buNone/>
            </a:pPr>
            <a:r>
              <a:rPr lang="en-US" sz="1200" b="1" dirty="0">
                <a:solidFill>
                  <a:srgbClr val="1E3A8A"/>
                </a:solidFill>
                <a:latin typeface="Montserrat" pitchFamily="34" charset="0"/>
                <a:ea typeface="Montserrat" pitchFamily="34" charset="-122"/>
                <a:cs typeface="Montserrat" pitchFamily="34" charset="-120"/>
              </a:rPr>
              <a:t>Features</a:t>
            </a:r>
            <a:endParaRPr lang="en-US" sz="1200" dirty="0"/>
          </a:p>
        </p:txBody>
      </p:sp>
      <p:sp>
        <p:nvSpPr>
          <p:cNvPr id="17" name="Text 14"/>
          <p:cNvSpPr txBox="1"/>
          <p:nvPr/>
        </p:nvSpPr>
        <p:spPr>
          <a:xfrm>
            <a:off x="6943954" y="1931213"/>
            <a:ext cx="771754" cy="181051"/>
          </a:xfrm>
          <a:prstGeom prst="rect">
            <a:avLst/>
          </a:prstGeom>
          <a:noFill/>
          <a:ln/>
        </p:spPr>
        <p:txBody>
          <a:bodyPr wrap="square" lIns="0" tIns="0" rIns="0" bIns="0" rtlCol="0" anchor="ctr"/>
          <a:lstStyle/>
          <a:p>
            <a:pPr marL="0" indent="0" algn="ctr">
              <a:buNone/>
            </a:pPr>
            <a:r>
              <a:rPr lang="en-US" sz="1200" b="1" dirty="0">
                <a:solidFill>
                  <a:srgbClr val="1E3A8A"/>
                </a:solidFill>
                <a:latin typeface="Montserrat" pitchFamily="34" charset="0"/>
                <a:ea typeface="Montserrat" pitchFamily="34" charset="-122"/>
                <a:cs typeface="Montserrat" pitchFamily="34" charset="-120"/>
              </a:rPr>
              <a:t>Halodoc</a:t>
            </a:r>
            <a:endParaRPr lang="en-US" sz="1200" dirty="0"/>
          </a:p>
        </p:txBody>
      </p:sp>
      <p:sp>
        <p:nvSpPr>
          <p:cNvPr id="18" name="Text 15"/>
          <p:cNvSpPr txBox="1"/>
          <p:nvPr/>
        </p:nvSpPr>
        <p:spPr>
          <a:xfrm>
            <a:off x="8482889" y="1931213"/>
            <a:ext cx="896112" cy="181051"/>
          </a:xfrm>
          <a:prstGeom prst="rect">
            <a:avLst/>
          </a:prstGeom>
          <a:noFill/>
          <a:ln/>
        </p:spPr>
        <p:txBody>
          <a:bodyPr wrap="square" lIns="0" tIns="0" rIns="0" bIns="0" rtlCol="0" anchor="ctr"/>
          <a:lstStyle/>
          <a:p>
            <a:pPr marL="0" indent="0" algn="ctr">
              <a:buNone/>
            </a:pPr>
            <a:r>
              <a:rPr lang="en-US" sz="1200" b="1" dirty="0">
                <a:solidFill>
                  <a:srgbClr val="1E3A8A"/>
                </a:solidFill>
                <a:latin typeface="Montserrat" pitchFamily="34" charset="0"/>
                <a:ea typeface="Montserrat" pitchFamily="34" charset="-122"/>
                <a:cs typeface="Montserrat" pitchFamily="34" charset="-120"/>
              </a:rPr>
              <a:t>Alodokter</a:t>
            </a:r>
            <a:endParaRPr lang="en-US" sz="1200" dirty="0"/>
          </a:p>
        </p:txBody>
      </p:sp>
      <p:sp>
        <p:nvSpPr>
          <p:cNvPr id="19" name="Text 16"/>
          <p:cNvSpPr txBox="1"/>
          <p:nvPr/>
        </p:nvSpPr>
        <p:spPr>
          <a:xfrm>
            <a:off x="10019995" y="1931213"/>
            <a:ext cx="1733702" cy="181051"/>
          </a:xfrm>
          <a:prstGeom prst="rect">
            <a:avLst/>
          </a:prstGeom>
          <a:noFill/>
          <a:ln/>
        </p:spPr>
        <p:txBody>
          <a:bodyPr wrap="square" lIns="0" tIns="0" rIns="0" bIns="0" rtlCol="0" anchor="ctr"/>
          <a:lstStyle/>
          <a:p>
            <a:pPr marL="0" indent="0" algn="ctr">
              <a:buNone/>
            </a:pPr>
            <a:r>
              <a:rPr lang="en-US" sz="1200" b="1" dirty="0">
                <a:solidFill>
                  <a:srgbClr val="1E3A8A"/>
                </a:solidFill>
                <a:latin typeface="Montserrat" pitchFamily="34" charset="0"/>
                <a:ea typeface="Montserrat" pitchFamily="34" charset="-122"/>
                <a:cs typeface="Montserrat" pitchFamily="34" charset="-120"/>
              </a:rPr>
              <a:t>Generic Health Apps</a:t>
            </a:r>
            <a:endParaRPr lang="en-US" sz="1200" dirty="0"/>
          </a:p>
        </p:txBody>
      </p:sp>
      <p:sp>
        <p:nvSpPr>
          <p:cNvPr id="20" name="Shape 17"/>
          <p:cNvSpPr/>
          <p:nvPr/>
        </p:nvSpPr>
        <p:spPr>
          <a:xfrm>
            <a:off x="3771900" y="1798625"/>
            <a:ext cx="2800807" cy="457200"/>
          </a:xfrm>
          <a:prstGeom prst="roundRect">
            <a:avLst>
              <a:gd name="adj" fmla="val 50000"/>
            </a:avLst>
          </a:prstGeom>
          <a:solidFill>
            <a:srgbClr val="1E3A8A">
              <a:alpha val="10000"/>
            </a:srgbClr>
          </a:solidFill>
          <a:ln/>
        </p:spPr>
      </p:sp>
      <p:sp>
        <p:nvSpPr>
          <p:cNvPr id="21" name="Text 18"/>
          <p:cNvSpPr txBox="1"/>
          <p:nvPr/>
        </p:nvSpPr>
        <p:spPr>
          <a:xfrm>
            <a:off x="4068166" y="1931213"/>
            <a:ext cx="2315261" cy="181051"/>
          </a:xfrm>
          <a:prstGeom prst="rect">
            <a:avLst/>
          </a:prstGeom>
          <a:noFill/>
          <a:ln/>
        </p:spPr>
        <p:txBody>
          <a:bodyPr wrap="square" lIns="0" tIns="0" rIns="0" bIns="0" rtlCol="0" anchor="ctr"/>
          <a:lstStyle/>
          <a:p>
            <a:pPr marL="0" indent="0" algn="ctr">
              <a:buNone/>
            </a:pPr>
            <a:r>
              <a:rPr lang="en-US" sz="1200" b="1" dirty="0">
                <a:solidFill>
                  <a:srgbClr val="1E3A8A"/>
                </a:solidFill>
                <a:latin typeface="Montserrat" pitchFamily="34" charset="0"/>
                <a:ea typeface="Montserrat" pitchFamily="34" charset="-122"/>
                <a:cs typeface="Montserrat" pitchFamily="34" charset="-120"/>
              </a:rPr>
              <a:t>AI Konsultan Cardiovascular</a:t>
            </a:r>
            <a:endParaRPr lang="en-US" sz="1200" dirty="0"/>
          </a:p>
        </p:txBody>
      </p:sp>
      <p:sp>
        <p:nvSpPr>
          <p:cNvPr id="22" name="Shape 19"/>
          <p:cNvSpPr/>
          <p:nvPr/>
        </p:nvSpPr>
        <p:spPr>
          <a:xfrm>
            <a:off x="1067105" y="2350922"/>
            <a:ext cx="2704795" cy="457200"/>
          </a:xfrm>
          <a:prstGeom prst="rect">
            <a:avLst/>
          </a:prstGeom>
          <a:solidFill>
            <a:srgbClr val="FFFFFF">
              <a:alpha val="85000"/>
            </a:srgbClr>
          </a:solidFill>
          <a:ln/>
        </p:spPr>
      </p:sp>
      <p:sp>
        <p:nvSpPr>
          <p:cNvPr id="23" name="Shape 20"/>
          <p:cNvSpPr/>
          <p:nvPr/>
        </p:nvSpPr>
        <p:spPr>
          <a:xfrm>
            <a:off x="6563563" y="2350922"/>
            <a:ext cx="1419149" cy="457200"/>
          </a:xfrm>
          <a:prstGeom prst="rect">
            <a:avLst/>
          </a:prstGeom>
          <a:solidFill>
            <a:srgbClr val="FFFFFF">
              <a:alpha val="85000"/>
            </a:srgbClr>
          </a:solidFill>
          <a:ln/>
        </p:spPr>
      </p:sp>
      <p:sp>
        <p:nvSpPr>
          <p:cNvPr id="24" name="Shape 21"/>
          <p:cNvSpPr/>
          <p:nvPr/>
        </p:nvSpPr>
        <p:spPr>
          <a:xfrm>
            <a:off x="7975397" y="2350922"/>
            <a:ext cx="1800454" cy="457200"/>
          </a:xfrm>
          <a:prstGeom prst="rect">
            <a:avLst/>
          </a:prstGeom>
          <a:solidFill>
            <a:srgbClr val="FFFFFF">
              <a:alpha val="85000"/>
            </a:srgbClr>
          </a:solidFill>
          <a:ln/>
        </p:spPr>
      </p:sp>
      <p:sp>
        <p:nvSpPr>
          <p:cNvPr id="25" name="Shape 22"/>
          <p:cNvSpPr/>
          <p:nvPr/>
        </p:nvSpPr>
        <p:spPr>
          <a:xfrm>
            <a:off x="9766706" y="2350922"/>
            <a:ext cx="2124151" cy="457200"/>
          </a:xfrm>
          <a:prstGeom prst="rect">
            <a:avLst/>
          </a:prstGeom>
          <a:solidFill>
            <a:srgbClr val="FFFFFF">
              <a:alpha val="85000"/>
            </a:srgbClr>
          </a:solidFill>
          <a:ln/>
        </p:spPr>
      </p:sp>
      <p:sp>
        <p:nvSpPr>
          <p:cNvPr id="26" name="Shape 23"/>
          <p:cNvSpPr/>
          <p:nvPr/>
        </p:nvSpPr>
        <p:spPr>
          <a:xfrm>
            <a:off x="1067105" y="2903220"/>
            <a:ext cx="2704795" cy="457200"/>
          </a:xfrm>
          <a:prstGeom prst="rect">
            <a:avLst/>
          </a:prstGeom>
          <a:solidFill>
            <a:srgbClr val="FFFFFF">
              <a:alpha val="85000"/>
            </a:srgbClr>
          </a:solidFill>
          <a:ln/>
        </p:spPr>
      </p:sp>
      <p:sp>
        <p:nvSpPr>
          <p:cNvPr id="27" name="Text 24"/>
          <p:cNvSpPr txBox="1"/>
          <p:nvPr/>
        </p:nvSpPr>
        <p:spPr>
          <a:xfrm>
            <a:off x="1181405" y="2484425"/>
            <a:ext cx="1105510" cy="181051"/>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Medical Focus</a:t>
            </a:r>
            <a:endParaRPr lang="en-US" sz="1200" dirty="0"/>
          </a:p>
        </p:txBody>
      </p:sp>
      <p:sp>
        <p:nvSpPr>
          <p:cNvPr id="28" name="Text 25"/>
          <p:cNvSpPr txBox="1"/>
          <p:nvPr/>
        </p:nvSpPr>
        <p:spPr>
          <a:xfrm>
            <a:off x="6769303" y="2484425"/>
            <a:ext cx="1114654" cy="181051"/>
          </a:xfrm>
          <a:prstGeom prst="rect">
            <a:avLst/>
          </a:prstGeom>
          <a:noFill/>
          <a:ln/>
        </p:spPr>
        <p:txBody>
          <a:bodyPr wrap="square" lIns="0" tIns="0" rIns="0" bIns="0" rtlCol="0" anchor="ctr"/>
          <a:lstStyle/>
          <a:p>
            <a:pPr marL="0" indent="0" algn="ctr">
              <a:buNone/>
            </a:pPr>
            <a:r>
              <a:rPr lang="en-US" sz="1200" dirty="0">
                <a:solidFill>
                  <a:srgbClr val="000000"/>
                </a:solidFill>
                <a:latin typeface="Roboto" pitchFamily="34" charset="0"/>
                <a:ea typeface="Roboto" pitchFamily="34" charset="-122"/>
                <a:cs typeface="Roboto" pitchFamily="34" charset="-120"/>
              </a:rPr>
              <a:t>General Health</a:t>
            </a:r>
            <a:endParaRPr lang="en-US" sz="1200" dirty="0"/>
          </a:p>
        </p:txBody>
      </p:sp>
      <p:sp>
        <p:nvSpPr>
          <p:cNvPr id="29" name="Text 26"/>
          <p:cNvSpPr txBox="1"/>
          <p:nvPr/>
        </p:nvSpPr>
        <p:spPr>
          <a:xfrm>
            <a:off x="8371332" y="2484425"/>
            <a:ext cx="1114654" cy="181051"/>
          </a:xfrm>
          <a:prstGeom prst="rect">
            <a:avLst/>
          </a:prstGeom>
          <a:noFill/>
          <a:ln/>
        </p:spPr>
        <p:txBody>
          <a:bodyPr wrap="square" lIns="0" tIns="0" rIns="0" bIns="0" rtlCol="0" anchor="ctr"/>
          <a:lstStyle/>
          <a:p>
            <a:pPr marL="0" indent="0" algn="ctr">
              <a:buNone/>
            </a:pPr>
            <a:r>
              <a:rPr lang="en-US" sz="1200" dirty="0">
                <a:solidFill>
                  <a:srgbClr val="000000"/>
                </a:solidFill>
                <a:latin typeface="Roboto" pitchFamily="34" charset="0"/>
                <a:ea typeface="Roboto" pitchFamily="34" charset="-122"/>
                <a:cs typeface="Roboto" pitchFamily="34" charset="-120"/>
              </a:rPr>
              <a:t>General Health</a:t>
            </a:r>
            <a:endParaRPr lang="en-US" sz="1200" dirty="0"/>
          </a:p>
        </p:txBody>
      </p:sp>
      <p:sp>
        <p:nvSpPr>
          <p:cNvPr id="30" name="Text 27"/>
          <p:cNvSpPr txBox="1"/>
          <p:nvPr/>
        </p:nvSpPr>
        <p:spPr>
          <a:xfrm>
            <a:off x="10327234" y="2484425"/>
            <a:ext cx="1114654" cy="181051"/>
          </a:xfrm>
          <a:prstGeom prst="rect">
            <a:avLst/>
          </a:prstGeom>
          <a:noFill/>
          <a:ln/>
        </p:spPr>
        <p:txBody>
          <a:bodyPr wrap="square" lIns="0" tIns="0" rIns="0" bIns="0" rtlCol="0" anchor="ctr"/>
          <a:lstStyle/>
          <a:p>
            <a:pPr marL="0" indent="0" algn="ctr">
              <a:buNone/>
            </a:pPr>
            <a:r>
              <a:rPr lang="en-US" sz="1200" dirty="0">
                <a:solidFill>
                  <a:srgbClr val="000000"/>
                </a:solidFill>
                <a:latin typeface="Roboto" pitchFamily="34" charset="0"/>
                <a:ea typeface="Roboto" pitchFamily="34" charset="-122"/>
                <a:cs typeface="Roboto" pitchFamily="34" charset="-120"/>
              </a:rPr>
              <a:t>General Health</a:t>
            </a:r>
            <a:endParaRPr lang="en-US" sz="1200" dirty="0"/>
          </a:p>
        </p:txBody>
      </p:sp>
      <p:sp>
        <p:nvSpPr>
          <p:cNvPr id="31" name="Text 28"/>
          <p:cNvSpPr txBox="1"/>
          <p:nvPr/>
        </p:nvSpPr>
        <p:spPr>
          <a:xfrm>
            <a:off x="1181405" y="3036722"/>
            <a:ext cx="1295705" cy="181051"/>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Risk Assessment</a:t>
            </a:r>
            <a:endParaRPr lang="en-US" sz="1200" dirty="0"/>
          </a:p>
        </p:txBody>
      </p:sp>
      <p:sp>
        <p:nvSpPr>
          <p:cNvPr id="32" name="Shape 29"/>
          <p:cNvSpPr/>
          <p:nvPr/>
        </p:nvSpPr>
        <p:spPr>
          <a:xfrm>
            <a:off x="3771900" y="2350922"/>
            <a:ext cx="2800807" cy="457200"/>
          </a:xfrm>
          <a:prstGeom prst="rect">
            <a:avLst/>
          </a:prstGeom>
          <a:solidFill>
            <a:srgbClr val="1E3A8A">
              <a:alpha val="5000"/>
            </a:srgbClr>
          </a:solidFill>
          <a:ln/>
        </p:spPr>
      </p:sp>
      <p:sp>
        <p:nvSpPr>
          <p:cNvPr id="33" name="Shape 30"/>
          <p:cNvSpPr/>
          <p:nvPr/>
        </p:nvSpPr>
        <p:spPr>
          <a:xfrm>
            <a:off x="3771900" y="2903220"/>
            <a:ext cx="2800807" cy="457200"/>
          </a:xfrm>
          <a:prstGeom prst="rect">
            <a:avLst/>
          </a:prstGeom>
          <a:solidFill>
            <a:srgbClr val="1E3A8A">
              <a:alpha val="5000"/>
            </a:srgbClr>
          </a:solidFill>
          <a:ln/>
        </p:spPr>
      </p:sp>
      <p:pic>
        <p:nvPicPr>
          <p:cNvPr id="34" name="Image 1" descr="preencoded.png"/>
          <p:cNvPicPr>
            <a:picLocks noChangeAspect="1"/>
          </p:cNvPicPr>
          <p:nvPr/>
        </p:nvPicPr>
        <p:blipFill>
          <a:blip r:embed="rId4"/>
          <a:srcRect l="-1082" r="-1082"/>
          <a:stretch/>
        </p:blipFill>
        <p:spPr>
          <a:xfrm>
            <a:off x="4448556" y="3021178"/>
            <a:ext cx="161849" cy="181051"/>
          </a:xfrm>
          <a:prstGeom prst="rect">
            <a:avLst/>
          </a:prstGeom>
        </p:spPr>
      </p:pic>
      <p:sp>
        <p:nvSpPr>
          <p:cNvPr id="35" name="Shape 31"/>
          <p:cNvSpPr/>
          <p:nvPr/>
        </p:nvSpPr>
        <p:spPr>
          <a:xfrm>
            <a:off x="6563563" y="2903220"/>
            <a:ext cx="1419149" cy="457200"/>
          </a:xfrm>
          <a:prstGeom prst="rect">
            <a:avLst/>
          </a:prstGeom>
          <a:solidFill>
            <a:srgbClr val="FFFFFF">
              <a:alpha val="85000"/>
            </a:srgbClr>
          </a:solidFill>
          <a:ln/>
        </p:spPr>
      </p:sp>
      <p:sp>
        <p:nvSpPr>
          <p:cNvPr id="36" name="Shape 32"/>
          <p:cNvSpPr/>
          <p:nvPr/>
        </p:nvSpPr>
        <p:spPr>
          <a:xfrm>
            <a:off x="9766706" y="2903220"/>
            <a:ext cx="2124151" cy="457200"/>
          </a:xfrm>
          <a:prstGeom prst="rect">
            <a:avLst/>
          </a:prstGeom>
          <a:solidFill>
            <a:srgbClr val="FFFFFF">
              <a:alpha val="85000"/>
            </a:srgbClr>
          </a:solidFill>
          <a:ln/>
        </p:spPr>
      </p:sp>
      <p:sp>
        <p:nvSpPr>
          <p:cNvPr id="37" name="Shape 33"/>
          <p:cNvSpPr/>
          <p:nvPr/>
        </p:nvSpPr>
        <p:spPr>
          <a:xfrm>
            <a:off x="1067105" y="3455518"/>
            <a:ext cx="2704795" cy="457200"/>
          </a:xfrm>
          <a:prstGeom prst="rect">
            <a:avLst/>
          </a:prstGeom>
          <a:solidFill>
            <a:srgbClr val="FFFFFF">
              <a:alpha val="85000"/>
            </a:srgbClr>
          </a:solidFill>
          <a:ln/>
        </p:spPr>
      </p:sp>
      <p:sp>
        <p:nvSpPr>
          <p:cNvPr id="38" name="Text 34"/>
          <p:cNvSpPr txBox="1"/>
          <p:nvPr/>
        </p:nvSpPr>
        <p:spPr>
          <a:xfrm>
            <a:off x="8774582" y="3036722"/>
            <a:ext cx="495605" cy="181051"/>
          </a:xfrm>
          <a:prstGeom prst="rect">
            <a:avLst/>
          </a:prstGeom>
          <a:noFill/>
          <a:ln/>
        </p:spPr>
        <p:txBody>
          <a:bodyPr wrap="square" lIns="0" tIns="0" rIns="0" bIns="0" rtlCol="0" anchor="ctr"/>
          <a:lstStyle/>
          <a:p>
            <a:pPr marL="0" indent="0" algn="ctr">
              <a:buNone/>
            </a:pPr>
            <a:r>
              <a:rPr lang="en-US" sz="1200" dirty="0">
                <a:solidFill>
                  <a:srgbClr val="000000"/>
                </a:solidFill>
                <a:latin typeface="Roboto" pitchFamily="34" charset="0"/>
                <a:ea typeface="Roboto" pitchFamily="34" charset="-122"/>
                <a:cs typeface="Roboto" pitchFamily="34" charset="-120"/>
              </a:rPr>
              <a:t>Basic</a:t>
            </a:r>
            <a:endParaRPr lang="en-US" sz="1200" dirty="0"/>
          </a:p>
        </p:txBody>
      </p:sp>
      <p:sp>
        <p:nvSpPr>
          <p:cNvPr id="39" name="Shape 35"/>
          <p:cNvSpPr/>
          <p:nvPr/>
        </p:nvSpPr>
        <p:spPr>
          <a:xfrm>
            <a:off x="3771900" y="3455518"/>
            <a:ext cx="2800807" cy="457200"/>
          </a:xfrm>
          <a:prstGeom prst="rect">
            <a:avLst/>
          </a:prstGeom>
          <a:solidFill>
            <a:srgbClr val="1E3A8A">
              <a:alpha val="5000"/>
            </a:srgbClr>
          </a:solidFill>
          <a:ln/>
        </p:spPr>
      </p:sp>
      <p:sp>
        <p:nvSpPr>
          <p:cNvPr id="40" name="Text 36"/>
          <p:cNvSpPr txBox="1"/>
          <p:nvPr/>
        </p:nvSpPr>
        <p:spPr>
          <a:xfrm>
            <a:off x="4610405" y="3036722"/>
            <a:ext cx="1390802" cy="181051"/>
          </a:xfrm>
          <a:prstGeom prst="rect">
            <a:avLst/>
          </a:prstGeom>
          <a:noFill/>
          <a:ln/>
        </p:spPr>
        <p:txBody>
          <a:bodyPr wrap="square" lIns="0" tIns="0" rIns="0" bIns="0" rtlCol="0" anchor="ctr"/>
          <a:lstStyle/>
          <a:p>
            <a:pPr marL="0" indent="0" algn="ctr">
              <a:buNone/>
            </a:pPr>
            <a:r>
              <a:rPr lang="en-US" sz="1200" dirty="0">
                <a:solidFill>
                  <a:srgbClr val="000000"/>
                </a:solidFill>
                <a:latin typeface="Roboto" pitchFamily="34" charset="0"/>
                <a:ea typeface="Roboto" pitchFamily="34" charset="-122"/>
                <a:cs typeface="Roboto" pitchFamily="34" charset="-120"/>
              </a:rPr>
              <a:t>Triple-AI Validation</a:t>
            </a:r>
            <a:endParaRPr lang="en-US" sz="1200" dirty="0"/>
          </a:p>
        </p:txBody>
      </p:sp>
      <p:pic>
        <p:nvPicPr>
          <p:cNvPr id="41" name="Image 2" descr="preencoded.png"/>
          <p:cNvPicPr>
            <a:picLocks noChangeAspect="1"/>
          </p:cNvPicPr>
          <p:nvPr/>
        </p:nvPicPr>
        <p:blipFill>
          <a:blip r:embed="rId5"/>
          <a:srcRect t="-856" b="-856"/>
          <a:stretch/>
        </p:blipFill>
        <p:spPr>
          <a:xfrm>
            <a:off x="7202729" y="3021178"/>
            <a:ext cx="133502" cy="181051"/>
          </a:xfrm>
          <a:prstGeom prst="rect">
            <a:avLst/>
          </a:prstGeom>
        </p:spPr>
      </p:pic>
      <p:sp>
        <p:nvSpPr>
          <p:cNvPr id="42" name="Shape 37"/>
          <p:cNvSpPr/>
          <p:nvPr/>
        </p:nvSpPr>
        <p:spPr>
          <a:xfrm>
            <a:off x="7975397" y="2903220"/>
            <a:ext cx="1800454" cy="457200"/>
          </a:xfrm>
          <a:prstGeom prst="rect">
            <a:avLst/>
          </a:prstGeom>
          <a:solidFill>
            <a:srgbClr val="FFFFFF">
              <a:alpha val="85000"/>
            </a:srgbClr>
          </a:solidFill>
          <a:ln/>
        </p:spPr>
      </p:sp>
      <p:sp>
        <p:nvSpPr>
          <p:cNvPr id="43" name="Text 38"/>
          <p:cNvSpPr txBox="1"/>
          <p:nvPr/>
        </p:nvSpPr>
        <p:spPr>
          <a:xfrm>
            <a:off x="4614977" y="2484425"/>
            <a:ext cx="1228954" cy="181051"/>
          </a:xfrm>
          <a:prstGeom prst="rect">
            <a:avLst/>
          </a:prstGeom>
          <a:noFill/>
          <a:ln/>
        </p:spPr>
        <p:txBody>
          <a:bodyPr wrap="square" lIns="0" tIns="0" rIns="0" bIns="0" rtlCol="0" anchor="ctr"/>
          <a:lstStyle/>
          <a:p>
            <a:pPr marL="0" indent="0" algn="ctr">
              <a:buNone/>
            </a:pPr>
            <a:r>
              <a:rPr lang="en-US" sz="1200" dirty="0">
                <a:solidFill>
                  <a:srgbClr val="000000"/>
                </a:solidFill>
                <a:latin typeface="Roboto" pitchFamily="34" charset="0"/>
                <a:ea typeface="Roboto" pitchFamily="34" charset="-122"/>
                <a:cs typeface="Roboto" pitchFamily="34" charset="-120"/>
              </a:rPr>
              <a:t>CVD Specialized</a:t>
            </a:r>
            <a:endParaRPr lang="en-US" sz="1200" dirty="0"/>
          </a:p>
        </p:txBody>
      </p:sp>
      <p:pic>
        <p:nvPicPr>
          <p:cNvPr id="44" name="Image 3" descr="preencoded.png"/>
          <p:cNvPicPr>
            <a:picLocks noChangeAspect="1"/>
          </p:cNvPicPr>
          <p:nvPr/>
        </p:nvPicPr>
        <p:blipFill>
          <a:blip r:embed="rId6"/>
          <a:srcRect/>
          <a:stretch/>
        </p:blipFill>
        <p:spPr>
          <a:xfrm>
            <a:off x="8593531" y="3021178"/>
            <a:ext cx="181051" cy="181051"/>
          </a:xfrm>
          <a:prstGeom prst="rect">
            <a:avLst/>
          </a:prstGeom>
        </p:spPr>
      </p:pic>
      <p:pic>
        <p:nvPicPr>
          <p:cNvPr id="45" name="Image 4" descr="preencoded.png"/>
          <p:cNvPicPr>
            <a:picLocks noChangeAspect="1"/>
          </p:cNvPicPr>
          <p:nvPr/>
        </p:nvPicPr>
        <p:blipFill>
          <a:blip r:embed="rId5"/>
          <a:srcRect t="-856" b="-856"/>
          <a:stretch/>
        </p:blipFill>
        <p:spPr>
          <a:xfrm>
            <a:off x="10760659" y="3021178"/>
            <a:ext cx="133502" cy="181051"/>
          </a:xfrm>
          <a:prstGeom prst="rect">
            <a:avLst/>
          </a:prstGeom>
        </p:spPr>
      </p:pic>
      <p:sp>
        <p:nvSpPr>
          <p:cNvPr id="46" name="Text 39"/>
          <p:cNvSpPr txBox="1"/>
          <p:nvPr/>
        </p:nvSpPr>
        <p:spPr>
          <a:xfrm>
            <a:off x="1181405" y="3589020"/>
            <a:ext cx="1276502" cy="181051"/>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Medical Protocol</a:t>
            </a:r>
            <a:endParaRPr lang="en-US" sz="1200" dirty="0"/>
          </a:p>
        </p:txBody>
      </p:sp>
      <p:pic>
        <p:nvPicPr>
          <p:cNvPr id="47" name="Image 5" descr="preencoded.png"/>
          <p:cNvPicPr>
            <a:picLocks noChangeAspect="1"/>
          </p:cNvPicPr>
          <p:nvPr/>
        </p:nvPicPr>
        <p:blipFill>
          <a:blip r:embed="rId4"/>
          <a:srcRect l="-1082" r="-1082"/>
          <a:stretch/>
        </p:blipFill>
        <p:spPr>
          <a:xfrm>
            <a:off x="4369918" y="3573475"/>
            <a:ext cx="161849" cy="181051"/>
          </a:xfrm>
          <a:prstGeom prst="rect">
            <a:avLst/>
          </a:prstGeom>
        </p:spPr>
      </p:pic>
      <p:sp>
        <p:nvSpPr>
          <p:cNvPr id="48" name="Shape 40"/>
          <p:cNvSpPr/>
          <p:nvPr/>
        </p:nvSpPr>
        <p:spPr>
          <a:xfrm>
            <a:off x="6563563" y="3455518"/>
            <a:ext cx="1419149" cy="457200"/>
          </a:xfrm>
          <a:prstGeom prst="rect">
            <a:avLst/>
          </a:prstGeom>
          <a:solidFill>
            <a:srgbClr val="FFFFFF">
              <a:alpha val="85000"/>
            </a:srgbClr>
          </a:solidFill>
          <a:ln/>
        </p:spPr>
      </p:sp>
      <p:sp>
        <p:nvSpPr>
          <p:cNvPr id="49" name="Shape 41"/>
          <p:cNvSpPr/>
          <p:nvPr/>
        </p:nvSpPr>
        <p:spPr>
          <a:xfrm>
            <a:off x="7975397" y="3455518"/>
            <a:ext cx="1800454" cy="457200"/>
          </a:xfrm>
          <a:prstGeom prst="rect">
            <a:avLst/>
          </a:prstGeom>
          <a:solidFill>
            <a:srgbClr val="FFFFFF">
              <a:alpha val="85000"/>
            </a:srgbClr>
          </a:solidFill>
          <a:ln/>
        </p:spPr>
      </p:sp>
      <p:sp>
        <p:nvSpPr>
          <p:cNvPr id="50" name="Shape 42"/>
          <p:cNvSpPr/>
          <p:nvPr/>
        </p:nvSpPr>
        <p:spPr>
          <a:xfrm>
            <a:off x="9766706" y="3455518"/>
            <a:ext cx="2124151" cy="457200"/>
          </a:xfrm>
          <a:prstGeom prst="rect">
            <a:avLst/>
          </a:prstGeom>
          <a:solidFill>
            <a:srgbClr val="FFFFFF">
              <a:alpha val="85000"/>
            </a:srgbClr>
          </a:solidFill>
          <a:ln/>
        </p:spPr>
      </p:sp>
      <p:sp>
        <p:nvSpPr>
          <p:cNvPr id="51" name="Text 43"/>
          <p:cNvSpPr txBox="1"/>
          <p:nvPr/>
        </p:nvSpPr>
        <p:spPr>
          <a:xfrm>
            <a:off x="7100316" y="3589020"/>
            <a:ext cx="638251" cy="181051"/>
          </a:xfrm>
          <a:prstGeom prst="rect">
            <a:avLst/>
          </a:prstGeom>
          <a:noFill/>
          <a:ln/>
        </p:spPr>
        <p:txBody>
          <a:bodyPr wrap="square" lIns="0" tIns="0" rIns="0" bIns="0" rtlCol="0" anchor="ctr"/>
          <a:lstStyle/>
          <a:p>
            <a:pPr marL="0" indent="0" algn="ctr">
              <a:buNone/>
            </a:pPr>
            <a:r>
              <a:rPr lang="en-US" sz="1200" dirty="0">
                <a:solidFill>
                  <a:srgbClr val="000000"/>
                </a:solidFill>
                <a:latin typeface="Roboto" pitchFamily="34" charset="0"/>
                <a:ea typeface="Roboto" pitchFamily="34" charset="-122"/>
                <a:cs typeface="Roboto" pitchFamily="34" charset="-120"/>
              </a:rPr>
              <a:t>Generic</a:t>
            </a:r>
            <a:endParaRPr lang="en-US" sz="1200" dirty="0"/>
          </a:p>
        </p:txBody>
      </p:sp>
      <p:sp>
        <p:nvSpPr>
          <p:cNvPr id="52" name="Text 44"/>
          <p:cNvSpPr txBox="1"/>
          <p:nvPr/>
        </p:nvSpPr>
        <p:spPr>
          <a:xfrm>
            <a:off x="4531766" y="3589020"/>
            <a:ext cx="1552651" cy="181051"/>
          </a:xfrm>
          <a:prstGeom prst="rect">
            <a:avLst/>
          </a:prstGeom>
          <a:noFill/>
          <a:ln/>
        </p:spPr>
        <p:txBody>
          <a:bodyPr wrap="square" lIns="0" tIns="0" rIns="0" bIns="0" rtlCol="0" anchor="ctr"/>
          <a:lstStyle/>
          <a:p>
            <a:pPr marL="0" indent="0" algn="ctr">
              <a:buNone/>
            </a:pPr>
            <a:r>
              <a:rPr lang="en-US" sz="1200" dirty="0">
                <a:solidFill>
                  <a:srgbClr val="000000"/>
                </a:solidFill>
                <a:latin typeface="Roboto" pitchFamily="34" charset="0"/>
                <a:ea typeface="Roboto" pitchFamily="34" charset="-122"/>
                <a:cs typeface="Roboto" pitchFamily="34" charset="-120"/>
              </a:rPr>
              <a:t>AHA/ESC/Perki 2024</a:t>
            </a:r>
            <a:endParaRPr lang="en-US" sz="1200" dirty="0"/>
          </a:p>
        </p:txBody>
      </p:sp>
      <p:pic>
        <p:nvPicPr>
          <p:cNvPr id="53" name="Image 6" descr="preencoded.png"/>
          <p:cNvPicPr>
            <a:picLocks noChangeAspect="1"/>
          </p:cNvPicPr>
          <p:nvPr/>
        </p:nvPicPr>
        <p:blipFill>
          <a:blip r:embed="rId6"/>
          <a:srcRect/>
          <a:stretch/>
        </p:blipFill>
        <p:spPr>
          <a:xfrm>
            <a:off x="6920179" y="3573475"/>
            <a:ext cx="181051" cy="181051"/>
          </a:xfrm>
          <a:prstGeom prst="rect">
            <a:avLst/>
          </a:prstGeom>
        </p:spPr>
      </p:pic>
      <p:pic>
        <p:nvPicPr>
          <p:cNvPr id="54" name="Image 7" descr="preencoded.png"/>
          <p:cNvPicPr>
            <a:picLocks noChangeAspect="1"/>
          </p:cNvPicPr>
          <p:nvPr/>
        </p:nvPicPr>
        <p:blipFill>
          <a:blip r:embed="rId6"/>
          <a:srcRect/>
          <a:stretch/>
        </p:blipFill>
        <p:spPr>
          <a:xfrm>
            <a:off x="8521294" y="3573475"/>
            <a:ext cx="181051" cy="181051"/>
          </a:xfrm>
          <a:prstGeom prst="rect">
            <a:avLst/>
          </a:prstGeom>
        </p:spPr>
      </p:pic>
      <p:sp>
        <p:nvSpPr>
          <p:cNvPr id="55" name="Text 45"/>
          <p:cNvSpPr txBox="1"/>
          <p:nvPr/>
        </p:nvSpPr>
        <p:spPr>
          <a:xfrm>
            <a:off x="8702345" y="3589020"/>
            <a:ext cx="638251" cy="181051"/>
          </a:xfrm>
          <a:prstGeom prst="rect">
            <a:avLst/>
          </a:prstGeom>
          <a:noFill/>
          <a:ln/>
        </p:spPr>
        <p:txBody>
          <a:bodyPr wrap="square" lIns="0" tIns="0" rIns="0" bIns="0" rtlCol="0" anchor="ctr"/>
          <a:lstStyle/>
          <a:p>
            <a:pPr marL="0" indent="0" algn="ctr">
              <a:buNone/>
            </a:pPr>
            <a:r>
              <a:rPr lang="en-US" sz="1200" dirty="0">
                <a:solidFill>
                  <a:srgbClr val="000000"/>
                </a:solidFill>
                <a:latin typeface="Roboto" pitchFamily="34" charset="0"/>
                <a:ea typeface="Roboto" pitchFamily="34" charset="-122"/>
                <a:cs typeface="Roboto" pitchFamily="34" charset="-120"/>
              </a:rPr>
              <a:t>Generic</a:t>
            </a:r>
            <a:endParaRPr lang="en-US" sz="1200" dirty="0"/>
          </a:p>
        </p:txBody>
      </p:sp>
      <p:pic>
        <p:nvPicPr>
          <p:cNvPr id="56" name="Image 8" descr="preencoded.png"/>
          <p:cNvPicPr>
            <a:picLocks noChangeAspect="1"/>
          </p:cNvPicPr>
          <p:nvPr/>
        </p:nvPicPr>
        <p:blipFill>
          <a:blip r:embed="rId5"/>
          <a:srcRect t="-856" b="-856"/>
          <a:stretch/>
        </p:blipFill>
        <p:spPr>
          <a:xfrm>
            <a:off x="10760659" y="3573475"/>
            <a:ext cx="133502" cy="181051"/>
          </a:xfrm>
          <a:prstGeom prst="rect">
            <a:avLst/>
          </a:prstGeom>
        </p:spPr>
      </p:pic>
      <p:sp>
        <p:nvSpPr>
          <p:cNvPr id="57" name="Shape 46"/>
          <p:cNvSpPr/>
          <p:nvPr/>
        </p:nvSpPr>
        <p:spPr>
          <a:xfrm>
            <a:off x="1067105" y="4007815"/>
            <a:ext cx="2704795" cy="457200"/>
          </a:xfrm>
          <a:prstGeom prst="rect">
            <a:avLst/>
          </a:prstGeom>
          <a:solidFill>
            <a:srgbClr val="FFFFFF">
              <a:alpha val="85000"/>
            </a:srgbClr>
          </a:solidFill>
          <a:ln/>
        </p:spPr>
      </p:sp>
      <p:sp>
        <p:nvSpPr>
          <p:cNvPr id="58" name="Text 47"/>
          <p:cNvSpPr txBox="1"/>
          <p:nvPr/>
        </p:nvSpPr>
        <p:spPr>
          <a:xfrm>
            <a:off x="1181405" y="4141318"/>
            <a:ext cx="1571854" cy="181051"/>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Emergency Detection</a:t>
            </a:r>
            <a:endParaRPr lang="en-US" sz="1200" dirty="0"/>
          </a:p>
        </p:txBody>
      </p:sp>
      <p:sp>
        <p:nvSpPr>
          <p:cNvPr id="59" name="Shape 48"/>
          <p:cNvSpPr/>
          <p:nvPr/>
        </p:nvSpPr>
        <p:spPr>
          <a:xfrm>
            <a:off x="3771900" y="4007815"/>
            <a:ext cx="2800807" cy="457200"/>
          </a:xfrm>
          <a:prstGeom prst="rect">
            <a:avLst/>
          </a:prstGeom>
          <a:solidFill>
            <a:srgbClr val="1E3A8A">
              <a:alpha val="5000"/>
            </a:srgbClr>
          </a:solidFill>
          <a:ln/>
        </p:spPr>
      </p:sp>
      <p:pic>
        <p:nvPicPr>
          <p:cNvPr id="60" name="Image 9" descr="preencoded.png"/>
          <p:cNvPicPr>
            <a:picLocks noChangeAspect="1"/>
          </p:cNvPicPr>
          <p:nvPr/>
        </p:nvPicPr>
        <p:blipFill>
          <a:blip r:embed="rId4"/>
          <a:srcRect l="-1082" r="-1082"/>
          <a:stretch/>
        </p:blipFill>
        <p:spPr>
          <a:xfrm>
            <a:off x="4412894" y="4125773"/>
            <a:ext cx="161849" cy="181051"/>
          </a:xfrm>
          <a:prstGeom prst="rect">
            <a:avLst/>
          </a:prstGeom>
        </p:spPr>
      </p:pic>
      <p:sp>
        <p:nvSpPr>
          <p:cNvPr id="61" name="Shape 49"/>
          <p:cNvSpPr/>
          <p:nvPr/>
        </p:nvSpPr>
        <p:spPr>
          <a:xfrm>
            <a:off x="6563563" y="4007815"/>
            <a:ext cx="1419149" cy="457200"/>
          </a:xfrm>
          <a:prstGeom prst="rect">
            <a:avLst/>
          </a:prstGeom>
          <a:solidFill>
            <a:srgbClr val="FFFFFF">
              <a:alpha val="85000"/>
            </a:srgbClr>
          </a:solidFill>
          <a:ln/>
        </p:spPr>
      </p:sp>
      <p:sp>
        <p:nvSpPr>
          <p:cNvPr id="62" name="Shape 50"/>
          <p:cNvSpPr/>
          <p:nvPr/>
        </p:nvSpPr>
        <p:spPr>
          <a:xfrm>
            <a:off x="9766706" y="4007815"/>
            <a:ext cx="2124151" cy="457200"/>
          </a:xfrm>
          <a:prstGeom prst="rect">
            <a:avLst/>
          </a:prstGeom>
          <a:solidFill>
            <a:srgbClr val="FFFFFF">
              <a:alpha val="85000"/>
            </a:srgbClr>
          </a:solidFill>
          <a:ln/>
        </p:spPr>
      </p:sp>
      <p:sp>
        <p:nvSpPr>
          <p:cNvPr id="63" name="Shape 51"/>
          <p:cNvSpPr/>
          <p:nvPr/>
        </p:nvSpPr>
        <p:spPr>
          <a:xfrm>
            <a:off x="1067105" y="4560113"/>
            <a:ext cx="2704795" cy="457200"/>
          </a:xfrm>
          <a:prstGeom prst="rect">
            <a:avLst/>
          </a:prstGeom>
          <a:solidFill>
            <a:srgbClr val="FFFFFF">
              <a:alpha val="85000"/>
            </a:srgbClr>
          </a:solidFill>
          <a:ln/>
        </p:spPr>
      </p:sp>
      <p:sp>
        <p:nvSpPr>
          <p:cNvPr id="64" name="Text 52"/>
          <p:cNvSpPr txBox="1"/>
          <p:nvPr/>
        </p:nvSpPr>
        <p:spPr>
          <a:xfrm>
            <a:off x="8708746" y="4141318"/>
            <a:ext cx="629107" cy="181051"/>
          </a:xfrm>
          <a:prstGeom prst="rect">
            <a:avLst/>
          </a:prstGeom>
          <a:noFill/>
          <a:ln/>
        </p:spPr>
        <p:txBody>
          <a:bodyPr wrap="square" lIns="0" tIns="0" rIns="0" bIns="0" rtlCol="0" anchor="ctr"/>
          <a:lstStyle/>
          <a:p>
            <a:pPr marL="0" indent="0" algn="ctr">
              <a:buNone/>
            </a:pPr>
            <a:r>
              <a:rPr lang="en-US" sz="1200" dirty="0">
                <a:solidFill>
                  <a:srgbClr val="000000"/>
                </a:solidFill>
                <a:latin typeface="Roboto" pitchFamily="34" charset="0"/>
                <a:ea typeface="Roboto" pitchFamily="34" charset="-122"/>
                <a:cs typeface="Roboto" pitchFamily="34" charset="-120"/>
              </a:rPr>
              <a:t>Limited</a:t>
            </a:r>
            <a:endParaRPr lang="en-US" sz="1200" dirty="0"/>
          </a:p>
        </p:txBody>
      </p:sp>
      <p:sp>
        <p:nvSpPr>
          <p:cNvPr id="65" name="Text 53"/>
          <p:cNvSpPr txBox="1"/>
          <p:nvPr/>
        </p:nvSpPr>
        <p:spPr>
          <a:xfrm>
            <a:off x="1181405" y="4693615"/>
            <a:ext cx="1314907" cy="181051"/>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Integration Ready</a:t>
            </a:r>
            <a:endParaRPr lang="en-US" sz="1200" dirty="0"/>
          </a:p>
        </p:txBody>
      </p:sp>
      <p:sp>
        <p:nvSpPr>
          <p:cNvPr id="66" name="Text 54"/>
          <p:cNvSpPr txBox="1"/>
          <p:nvPr/>
        </p:nvSpPr>
        <p:spPr>
          <a:xfrm>
            <a:off x="4574743" y="4141318"/>
            <a:ext cx="1467612" cy="181051"/>
          </a:xfrm>
          <a:prstGeom prst="rect">
            <a:avLst/>
          </a:prstGeom>
          <a:noFill/>
          <a:ln/>
        </p:spPr>
        <p:txBody>
          <a:bodyPr wrap="square" lIns="0" tIns="0" rIns="0" bIns="0" rtlCol="0" anchor="ctr"/>
          <a:lstStyle/>
          <a:p>
            <a:pPr marL="0" indent="0" algn="ctr">
              <a:buNone/>
            </a:pPr>
            <a:r>
              <a:rPr lang="en-US" sz="1200" dirty="0">
                <a:solidFill>
                  <a:srgbClr val="000000"/>
                </a:solidFill>
                <a:latin typeface="Roboto" pitchFamily="34" charset="0"/>
                <a:ea typeface="Roboto" pitchFamily="34" charset="-122"/>
                <a:cs typeface="Roboto" pitchFamily="34" charset="-120"/>
              </a:rPr>
              <a:t>Zero False-Negative</a:t>
            </a:r>
            <a:endParaRPr lang="en-US" sz="1200" dirty="0"/>
          </a:p>
        </p:txBody>
      </p:sp>
      <p:pic>
        <p:nvPicPr>
          <p:cNvPr id="67" name="Image 10" descr="preencoded.png"/>
          <p:cNvPicPr>
            <a:picLocks noChangeAspect="1"/>
          </p:cNvPicPr>
          <p:nvPr/>
        </p:nvPicPr>
        <p:blipFill>
          <a:blip r:embed="rId6"/>
          <a:srcRect/>
          <a:stretch/>
        </p:blipFill>
        <p:spPr>
          <a:xfrm>
            <a:off x="6925666" y="4125773"/>
            <a:ext cx="181051" cy="181051"/>
          </a:xfrm>
          <a:prstGeom prst="rect">
            <a:avLst/>
          </a:prstGeom>
        </p:spPr>
      </p:pic>
      <p:sp>
        <p:nvSpPr>
          <p:cNvPr id="68" name="Shape 55"/>
          <p:cNvSpPr/>
          <p:nvPr/>
        </p:nvSpPr>
        <p:spPr>
          <a:xfrm>
            <a:off x="7975397" y="4007815"/>
            <a:ext cx="1800454" cy="457200"/>
          </a:xfrm>
          <a:prstGeom prst="rect">
            <a:avLst/>
          </a:prstGeom>
          <a:solidFill>
            <a:srgbClr val="FFFFFF">
              <a:alpha val="85000"/>
            </a:srgbClr>
          </a:solidFill>
          <a:ln/>
        </p:spPr>
      </p:sp>
      <p:sp>
        <p:nvSpPr>
          <p:cNvPr id="69" name="Shape 56"/>
          <p:cNvSpPr/>
          <p:nvPr/>
        </p:nvSpPr>
        <p:spPr>
          <a:xfrm>
            <a:off x="9766706" y="4560113"/>
            <a:ext cx="2124151" cy="457200"/>
          </a:xfrm>
          <a:prstGeom prst="rect">
            <a:avLst/>
          </a:prstGeom>
          <a:solidFill>
            <a:srgbClr val="FFFFFF">
              <a:alpha val="85000"/>
            </a:srgbClr>
          </a:solidFill>
          <a:ln/>
        </p:spPr>
      </p:sp>
      <p:sp>
        <p:nvSpPr>
          <p:cNvPr id="70" name="Text 57"/>
          <p:cNvSpPr txBox="1"/>
          <p:nvPr/>
        </p:nvSpPr>
        <p:spPr>
          <a:xfrm>
            <a:off x="7106717" y="4141318"/>
            <a:ext cx="629107" cy="181051"/>
          </a:xfrm>
          <a:prstGeom prst="rect">
            <a:avLst/>
          </a:prstGeom>
          <a:noFill/>
          <a:ln/>
        </p:spPr>
        <p:txBody>
          <a:bodyPr wrap="square" lIns="0" tIns="0" rIns="0" bIns="0" rtlCol="0" anchor="ctr"/>
          <a:lstStyle/>
          <a:p>
            <a:pPr marL="0" indent="0" algn="ctr">
              <a:buNone/>
            </a:pPr>
            <a:r>
              <a:rPr lang="en-US" sz="1200" dirty="0">
                <a:solidFill>
                  <a:srgbClr val="000000"/>
                </a:solidFill>
                <a:latin typeface="Roboto" pitchFamily="34" charset="0"/>
                <a:ea typeface="Roboto" pitchFamily="34" charset="-122"/>
                <a:cs typeface="Roboto" pitchFamily="34" charset="-120"/>
              </a:rPr>
              <a:t>Limited</a:t>
            </a:r>
            <a:endParaRPr lang="en-US" sz="1200" dirty="0"/>
          </a:p>
        </p:txBody>
      </p:sp>
      <p:pic>
        <p:nvPicPr>
          <p:cNvPr id="71" name="Image 11" descr="preencoded.png"/>
          <p:cNvPicPr>
            <a:picLocks noChangeAspect="1"/>
          </p:cNvPicPr>
          <p:nvPr/>
        </p:nvPicPr>
        <p:blipFill>
          <a:blip r:embed="rId6"/>
          <a:srcRect/>
          <a:stretch/>
        </p:blipFill>
        <p:spPr>
          <a:xfrm>
            <a:off x="8527694" y="4125773"/>
            <a:ext cx="181051" cy="181051"/>
          </a:xfrm>
          <a:prstGeom prst="rect">
            <a:avLst/>
          </a:prstGeom>
        </p:spPr>
      </p:pic>
      <p:pic>
        <p:nvPicPr>
          <p:cNvPr id="72" name="Image 12" descr="preencoded.png"/>
          <p:cNvPicPr>
            <a:picLocks noChangeAspect="1"/>
          </p:cNvPicPr>
          <p:nvPr/>
        </p:nvPicPr>
        <p:blipFill>
          <a:blip r:embed="rId5"/>
          <a:srcRect t="-856" b="-856"/>
          <a:stretch/>
        </p:blipFill>
        <p:spPr>
          <a:xfrm>
            <a:off x="10760659" y="4125773"/>
            <a:ext cx="133502" cy="181051"/>
          </a:xfrm>
          <a:prstGeom prst="rect">
            <a:avLst/>
          </a:prstGeom>
        </p:spPr>
      </p:pic>
      <p:sp>
        <p:nvSpPr>
          <p:cNvPr id="73" name="Shape 58"/>
          <p:cNvSpPr/>
          <p:nvPr/>
        </p:nvSpPr>
        <p:spPr>
          <a:xfrm>
            <a:off x="3771900" y="4560113"/>
            <a:ext cx="2800807" cy="457200"/>
          </a:xfrm>
          <a:prstGeom prst="rect">
            <a:avLst/>
          </a:prstGeom>
          <a:solidFill>
            <a:srgbClr val="1E3A8A">
              <a:alpha val="5000"/>
            </a:srgbClr>
          </a:solidFill>
          <a:ln/>
        </p:spPr>
      </p:sp>
      <p:pic>
        <p:nvPicPr>
          <p:cNvPr id="74" name="Image 13" descr="preencoded.png"/>
          <p:cNvPicPr>
            <a:picLocks noChangeAspect="1"/>
          </p:cNvPicPr>
          <p:nvPr/>
        </p:nvPicPr>
        <p:blipFill>
          <a:blip r:embed="rId4"/>
          <a:srcRect l="-1082" r="-1082"/>
          <a:stretch/>
        </p:blipFill>
        <p:spPr>
          <a:xfrm>
            <a:off x="4531766" y="4678985"/>
            <a:ext cx="161849" cy="181051"/>
          </a:xfrm>
          <a:prstGeom prst="rect">
            <a:avLst/>
          </a:prstGeom>
        </p:spPr>
      </p:pic>
      <p:sp>
        <p:nvSpPr>
          <p:cNvPr id="75" name="Shape 59"/>
          <p:cNvSpPr/>
          <p:nvPr/>
        </p:nvSpPr>
        <p:spPr>
          <a:xfrm>
            <a:off x="6563563" y="4560113"/>
            <a:ext cx="1419149" cy="457200"/>
          </a:xfrm>
          <a:prstGeom prst="rect">
            <a:avLst/>
          </a:prstGeom>
          <a:solidFill>
            <a:srgbClr val="FFFFFF">
              <a:alpha val="85000"/>
            </a:srgbClr>
          </a:solidFill>
          <a:ln/>
        </p:spPr>
      </p:sp>
      <p:sp>
        <p:nvSpPr>
          <p:cNvPr id="76" name="Shape 60"/>
          <p:cNvSpPr/>
          <p:nvPr/>
        </p:nvSpPr>
        <p:spPr>
          <a:xfrm>
            <a:off x="7975397" y="4560113"/>
            <a:ext cx="1800454" cy="457200"/>
          </a:xfrm>
          <a:prstGeom prst="rect">
            <a:avLst/>
          </a:prstGeom>
          <a:solidFill>
            <a:srgbClr val="FFFFFF">
              <a:alpha val="85000"/>
            </a:srgbClr>
          </a:solidFill>
          <a:ln/>
        </p:spPr>
      </p:sp>
      <p:sp>
        <p:nvSpPr>
          <p:cNvPr id="77" name="Text 61"/>
          <p:cNvSpPr txBox="1"/>
          <p:nvPr/>
        </p:nvSpPr>
        <p:spPr>
          <a:xfrm>
            <a:off x="4693615" y="4693615"/>
            <a:ext cx="1228954" cy="181051"/>
          </a:xfrm>
          <a:prstGeom prst="rect">
            <a:avLst/>
          </a:prstGeom>
          <a:noFill/>
          <a:ln/>
        </p:spPr>
        <p:txBody>
          <a:bodyPr wrap="square" lIns="0" tIns="0" rIns="0" bIns="0" rtlCol="0" anchor="ctr"/>
          <a:lstStyle/>
          <a:p>
            <a:pPr marL="0" indent="0" algn="ctr">
              <a:buNone/>
            </a:pPr>
            <a:r>
              <a:rPr lang="en-US" sz="1200" dirty="0">
                <a:solidFill>
                  <a:srgbClr val="000000"/>
                </a:solidFill>
                <a:latin typeface="Roboto" pitchFamily="34" charset="0"/>
                <a:ea typeface="Roboto" pitchFamily="34" charset="-122"/>
                <a:cs typeface="Roboto" pitchFamily="34" charset="-120"/>
              </a:rPr>
              <a:t>SATUSEHAT API</a:t>
            </a:r>
            <a:endParaRPr lang="en-US" sz="1200" dirty="0"/>
          </a:p>
        </p:txBody>
      </p:sp>
      <p:pic>
        <p:nvPicPr>
          <p:cNvPr id="78" name="Image 14" descr="preencoded.png"/>
          <p:cNvPicPr>
            <a:picLocks noChangeAspect="1"/>
          </p:cNvPicPr>
          <p:nvPr/>
        </p:nvPicPr>
        <p:blipFill>
          <a:blip r:embed="rId5"/>
          <a:srcRect t="-856" b="-856"/>
          <a:stretch/>
        </p:blipFill>
        <p:spPr>
          <a:xfrm>
            <a:off x="7202729" y="4678985"/>
            <a:ext cx="133502" cy="181051"/>
          </a:xfrm>
          <a:prstGeom prst="rect">
            <a:avLst/>
          </a:prstGeom>
        </p:spPr>
      </p:pic>
      <p:pic>
        <p:nvPicPr>
          <p:cNvPr id="79" name="Image 15" descr="preencoded.png"/>
          <p:cNvPicPr>
            <a:picLocks noChangeAspect="1"/>
          </p:cNvPicPr>
          <p:nvPr/>
        </p:nvPicPr>
        <p:blipFill>
          <a:blip r:embed="rId5"/>
          <a:srcRect t="-856" b="-856"/>
          <a:stretch/>
        </p:blipFill>
        <p:spPr>
          <a:xfrm>
            <a:off x="8804758" y="4678985"/>
            <a:ext cx="133502" cy="181051"/>
          </a:xfrm>
          <a:prstGeom prst="rect">
            <a:avLst/>
          </a:prstGeom>
        </p:spPr>
      </p:pic>
      <p:pic>
        <p:nvPicPr>
          <p:cNvPr id="80" name="Image 16" descr="preencoded.png"/>
          <p:cNvPicPr>
            <a:picLocks noChangeAspect="1"/>
          </p:cNvPicPr>
          <p:nvPr/>
        </p:nvPicPr>
        <p:blipFill>
          <a:blip r:embed="rId5"/>
          <a:srcRect t="-856" b="-856"/>
          <a:stretch/>
        </p:blipFill>
        <p:spPr>
          <a:xfrm>
            <a:off x="10760659" y="4678985"/>
            <a:ext cx="133502" cy="181051"/>
          </a:xfrm>
          <a:prstGeom prst="rect">
            <a:avLst/>
          </a:prstGeom>
        </p:spPr>
      </p:pic>
      <p:sp>
        <p:nvSpPr>
          <p:cNvPr id="81" name="Shape 62"/>
          <p:cNvSpPr/>
          <p:nvPr/>
        </p:nvSpPr>
        <p:spPr>
          <a:xfrm>
            <a:off x="1067105" y="5113325"/>
            <a:ext cx="2704795" cy="457200"/>
          </a:xfrm>
          <a:prstGeom prst="rect">
            <a:avLst/>
          </a:prstGeom>
          <a:solidFill>
            <a:srgbClr val="FFFFFF">
              <a:alpha val="85000"/>
            </a:srgbClr>
          </a:solidFill>
          <a:ln/>
        </p:spPr>
      </p:sp>
      <p:sp>
        <p:nvSpPr>
          <p:cNvPr id="82" name="Shape 63"/>
          <p:cNvSpPr/>
          <p:nvPr/>
        </p:nvSpPr>
        <p:spPr>
          <a:xfrm>
            <a:off x="6563563" y="5113325"/>
            <a:ext cx="1419149" cy="457200"/>
          </a:xfrm>
          <a:prstGeom prst="rect">
            <a:avLst/>
          </a:prstGeom>
          <a:solidFill>
            <a:srgbClr val="FFFFFF">
              <a:alpha val="85000"/>
            </a:srgbClr>
          </a:solidFill>
          <a:ln/>
        </p:spPr>
      </p:sp>
      <p:sp>
        <p:nvSpPr>
          <p:cNvPr id="83" name="Shape 64"/>
          <p:cNvSpPr/>
          <p:nvPr/>
        </p:nvSpPr>
        <p:spPr>
          <a:xfrm>
            <a:off x="7975397" y="5113325"/>
            <a:ext cx="1800454" cy="457200"/>
          </a:xfrm>
          <a:prstGeom prst="rect">
            <a:avLst/>
          </a:prstGeom>
          <a:solidFill>
            <a:srgbClr val="FFFFFF">
              <a:alpha val="85000"/>
            </a:srgbClr>
          </a:solidFill>
          <a:ln/>
        </p:spPr>
      </p:sp>
      <p:sp>
        <p:nvSpPr>
          <p:cNvPr id="84" name="Shape 65"/>
          <p:cNvSpPr/>
          <p:nvPr/>
        </p:nvSpPr>
        <p:spPr>
          <a:xfrm>
            <a:off x="9766706" y="5113325"/>
            <a:ext cx="2124151" cy="457200"/>
          </a:xfrm>
          <a:prstGeom prst="rect">
            <a:avLst/>
          </a:prstGeom>
          <a:solidFill>
            <a:srgbClr val="FFFFFF">
              <a:alpha val="85000"/>
            </a:srgbClr>
          </a:solidFill>
          <a:ln/>
        </p:spPr>
      </p:sp>
      <p:sp>
        <p:nvSpPr>
          <p:cNvPr id="85" name="Text 66"/>
          <p:cNvSpPr txBox="1"/>
          <p:nvPr/>
        </p:nvSpPr>
        <p:spPr>
          <a:xfrm>
            <a:off x="1181405" y="5245913"/>
            <a:ext cx="1095451" cy="181051"/>
          </a:xfrm>
          <a:prstGeom prst="rect">
            <a:avLst/>
          </a:prstGeom>
          <a:noFill/>
          <a:ln/>
        </p:spPr>
        <p:txBody>
          <a:bodyPr wrap="square" lIns="0" tIns="0" rIns="0" bIns="0" rtlCol="0" anchor="ctr"/>
          <a:lstStyle/>
          <a:p>
            <a:pPr marL="0" indent="0" algn="l">
              <a:buNone/>
            </a:pPr>
            <a:r>
              <a:rPr lang="en-US" sz="1200" dirty="0">
                <a:solidFill>
                  <a:srgbClr val="000000"/>
                </a:solidFill>
                <a:latin typeface="Roboto" pitchFamily="34" charset="0"/>
                <a:ea typeface="Roboto" pitchFamily="34" charset="-122"/>
                <a:cs typeface="Roboto" pitchFamily="34" charset="-120"/>
              </a:rPr>
              <a:t>AI Model Type</a:t>
            </a:r>
            <a:endParaRPr lang="en-US" sz="1200" dirty="0"/>
          </a:p>
        </p:txBody>
      </p:sp>
      <p:sp>
        <p:nvSpPr>
          <p:cNvPr id="86" name="Text 67"/>
          <p:cNvSpPr txBox="1"/>
          <p:nvPr/>
        </p:nvSpPr>
        <p:spPr>
          <a:xfrm>
            <a:off x="6893662" y="5245913"/>
            <a:ext cx="866851" cy="181051"/>
          </a:xfrm>
          <a:prstGeom prst="rect">
            <a:avLst/>
          </a:prstGeom>
          <a:noFill/>
          <a:ln/>
        </p:spPr>
        <p:txBody>
          <a:bodyPr wrap="square" lIns="0" tIns="0" rIns="0" bIns="0" rtlCol="0" anchor="ctr"/>
          <a:lstStyle/>
          <a:p>
            <a:pPr marL="0" indent="0" algn="ctr">
              <a:buNone/>
            </a:pPr>
            <a:r>
              <a:rPr lang="en-US" sz="1200" dirty="0">
                <a:solidFill>
                  <a:srgbClr val="000000"/>
                </a:solidFill>
                <a:latin typeface="Roboto" pitchFamily="34" charset="0"/>
                <a:ea typeface="Roboto" pitchFamily="34" charset="-122"/>
                <a:cs typeface="Roboto" pitchFamily="34" charset="-120"/>
              </a:rPr>
              <a:t>Rule-based</a:t>
            </a:r>
            <a:endParaRPr lang="en-US" sz="1200" dirty="0"/>
          </a:p>
        </p:txBody>
      </p:sp>
      <p:sp>
        <p:nvSpPr>
          <p:cNvPr id="87" name="Text 68"/>
          <p:cNvSpPr txBox="1"/>
          <p:nvPr/>
        </p:nvSpPr>
        <p:spPr>
          <a:xfrm>
            <a:off x="8205826" y="5245913"/>
            <a:ext cx="1448410" cy="181051"/>
          </a:xfrm>
          <a:prstGeom prst="rect">
            <a:avLst/>
          </a:prstGeom>
          <a:noFill/>
          <a:ln/>
        </p:spPr>
        <p:txBody>
          <a:bodyPr wrap="square" lIns="0" tIns="0" rIns="0" bIns="0" rtlCol="0" anchor="ctr"/>
          <a:lstStyle/>
          <a:p>
            <a:pPr marL="0" indent="0" algn="ctr">
              <a:buNone/>
            </a:pPr>
            <a:r>
              <a:rPr lang="en-US" sz="1200" dirty="0">
                <a:solidFill>
                  <a:srgbClr val="000000"/>
                </a:solidFill>
                <a:latin typeface="Roboto" pitchFamily="34" charset="0"/>
                <a:ea typeface="Roboto" pitchFamily="34" charset="-122"/>
                <a:cs typeface="Roboto" pitchFamily="34" charset="-120"/>
              </a:rPr>
              <a:t>Basic Classification</a:t>
            </a:r>
            <a:endParaRPr lang="en-US" sz="1200" dirty="0"/>
          </a:p>
        </p:txBody>
      </p:sp>
      <p:sp>
        <p:nvSpPr>
          <p:cNvPr id="88" name="Text 69"/>
          <p:cNvSpPr txBox="1"/>
          <p:nvPr/>
        </p:nvSpPr>
        <p:spPr>
          <a:xfrm>
            <a:off x="10065715" y="5245913"/>
            <a:ext cx="1638605" cy="181051"/>
          </a:xfrm>
          <a:prstGeom prst="rect">
            <a:avLst/>
          </a:prstGeom>
          <a:noFill/>
          <a:ln/>
        </p:spPr>
        <p:txBody>
          <a:bodyPr wrap="square" lIns="0" tIns="0" rIns="0" bIns="0" rtlCol="0" anchor="ctr"/>
          <a:lstStyle/>
          <a:p>
            <a:pPr marL="0" indent="0" algn="ctr">
              <a:buNone/>
            </a:pPr>
            <a:r>
              <a:rPr lang="en-US" sz="1200" dirty="0">
                <a:solidFill>
                  <a:srgbClr val="000000"/>
                </a:solidFill>
                <a:latin typeface="Roboto" pitchFamily="34" charset="0"/>
                <a:ea typeface="Roboto" pitchFamily="34" charset="-122"/>
                <a:cs typeface="Roboto" pitchFamily="34" charset="-120"/>
              </a:rPr>
              <a:t>Simple Questionnaires</a:t>
            </a:r>
            <a:endParaRPr lang="en-US" sz="1200" dirty="0"/>
          </a:p>
        </p:txBody>
      </p:sp>
      <p:sp>
        <p:nvSpPr>
          <p:cNvPr id="89" name="Shape 70"/>
          <p:cNvSpPr/>
          <p:nvPr/>
        </p:nvSpPr>
        <p:spPr>
          <a:xfrm>
            <a:off x="3771900" y="5113325"/>
            <a:ext cx="2800807" cy="457200"/>
          </a:xfrm>
          <a:prstGeom prst="rect">
            <a:avLst/>
          </a:prstGeom>
          <a:solidFill>
            <a:srgbClr val="1E3A8A">
              <a:alpha val="5000"/>
            </a:srgbClr>
          </a:solidFill>
          <a:ln/>
        </p:spPr>
      </p:sp>
      <p:sp>
        <p:nvSpPr>
          <p:cNvPr id="90" name="Text 71"/>
          <p:cNvSpPr txBox="1"/>
          <p:nvPr/>
        </p:nvSpPr>
        <p:spPr>
          <a:xfrm>
            <a:off x="4214470" y="5245913"/>
            <a:ext cx="2029054" cy="181051"/>
          </a:xfrm>
          <a:prstGeom prst="rect">
            <a:avLst/>
          </a:prstGeom>
          <a:noFill/>
          <a:ln/>
        </p:spPr>
        <p:txBody>
          <a:bodyPr wrap="square" lIns="0" tIns="0" rIns="0" bIns="0" rtlCol="0" anchor="ctr"/>
          <a:lstStyle/>
          <a:p>
            <a:pPr marL="0" indent="0" algn="ctr">
              <a:buNone/>
            </a:pPr>
            <a:r>
              <a:rPr lang="en-US" sz="1200" dirty="0">
                <a:solidFill>
                  <a:srgbClr val="000000"/>
                </a:solidFill>
                <a:latin typeface="Roboto" pitchFamily="34" charset="0"/>
                <a:ea typeface="Roboto" pitchFamily="34" charset="-122"/>
                <a:cs typeface="Roboto" pitchFamily="34" charset="-120"/>
              </a:rPr>
              <a:t>Advanced NER + Risk + LLM</a:t>
            </a:r>
            <a:endParaRPr lang="en-US" sz="1200" dirty="0"/>
          </a:p>
        </p:txBody>
      </p:sp>
      <p:sp>
        <p:nvSpPr>
          <p:cNvPr id="91" name="Shape 72"/>
          <p:cNvSpPr/>
          <p:nvPr/>
        </p:nvSpPr>
        <p:spPr>
          <a:xfrm>
            <a:off x="1067105" y="6122822"/>
            <a:ext cx="10820095" cy="2029054"/>
          </a:xfrm>
          <a:prstGeom prst="rect">
            <a:avLst/>
          </a:prstGeom>
          <a:solidFill>
            <a:srgbClr val="1E3A8A">
              <a:alpha val="10000"/>
            </a:srgbClr>
          </a:solidFill>
          <a:ln/>
        </p:spPr>
      </p:sp>
      <p:sp>
        <p:nvSpPr>
          <p:cNvPr id="92" name="Shape 73"/>
          <p:cNvSpPr/>
          <p:nvPr/>
        </p:nvSpPr>
        <p:spPr>
          <a:xfrm>
            <a:off x="1067105" y="6122822"/>
            <a:ext cx="38405" cy="2029054"/>
          </a:xfrm>
          <a:prstGeom prst="rect">
            <a:avLst/>
          </a:prstGeom>
          <a:solidFill>
            <a:srgbClr val="1E3A8A"/>
          </a:solidFill>
          <a:ln/>
        </p:spPr>
      </p:sp>
      <p:sp>
        <p:nvSpPr>
          <p:cNvPr id="93" name="Text 74"/>
          <p:cNvSpPr txBox="1"/>
          <p:nvPr/>
        </p:nvSpPr>
        <p:spPr>
          <a:xfrm>
            <a:off x="1333195" y="6379769"/>
            <a:ext cx="2628900" cy="277063"/>
          </a:xfrm>
          <a:prstGeom prst="rect">
            <a:avLst/>
          </a:prstGeom>
          <a:noFill/>
          <a:ln/>
        </p:spPr>
        <p:txBody>
          <a:bodyPr wrap="square" lIns="0" tIns="0" rIns="0" bIns="0" rtlCol="0" anchor="ctr"/>
          <a:lstStyle/>
          <a:p>
            <a:pPr marL="0" indent="0" algn="l">
              <a:buNone/>
            </a:pPr>
            <a:r>
              <a:rPr lang="en-US" sz="1800" b="1" dirty="0">
                <a:solidFill>
                  <a:srgbClr val="1E3A8A"/>
                </a:solidFill>
                <a:latin typeface="Montserrat" pitchFamily="34" charset="0"/>
                <a:ea typeface="Montserrat" pitchFamily="34" charset="-122"/>
                <a:cs typeface="Montserrat" pitchFamily="34" charset="-120"/>
              </a:rPr>
              <a:t>Our Key Advantages</a:t>
            </a:r>
            <a:endParaRPr lang="en-US" sz="1800" dirty="0"/>
          </a:p>
        </p:txBody>
      </p:sp>
      <p:sp>
        <p:nvSpPr>
          <p:cNvPr id="94" name="Shape 75"/>
          <p:cNvSpPr/>
          <p:nvPr/>
        </p:nvSpPr>
        <p:spPr>
          <a:xfrm>
            <a:off x="1333195" y="6831482"/>
            <a:ext cx="371246" cy="381305"/>
          </a:xfrm>
          <a:prstGeom prst="ellipse">
            <a:avLst/>
          </a:prstGeom>
          <a:solidFill>
            <a:srgbClr val="C53030">
              <a:alpha val="10000"/>
            </a:srgbClr>
          </a:solidFill>
          <a:ln/>
        </p:spPr>
      </p:sp>
      <p:pic>
        <p:nvPicPr>
          <p:cNvPr id="95" name="Image 17" descr="preencoded.png"/>
          <p:cNvPicPr>
            <a:picLocks noChangeAspect="1"/>
          </p:cNvPicPr>
          <p:nvPr/>
        </p:nvPicPr>
        <p:blipFill>
          <a:blip r:embed="rId7"/>
          <a:srcRect l="-1403" r="-1403"/>
          <a:stretch/>
        </p:blipFill>
        <p:spPr>
          <a:xfrm>
            <a:off x="1410005" y="6931152"/>
            <a:ext cx="209398" cy="181051"/>
          </a:xfrm>
          <a:prstGeom prst="rect">
            <a:avLst/>
          </a:prstGeom>
        </p:spPr>
      </p:pic>
      <p:sp>
        <p:nvSpPr>
          <p:cNvPr id="96" name="Shape 76"/>
          <p:cNvSpPr/>
          <p:nvPr/>
        </p:nvSpPr>
        <p:spPr>
          <a:xfrm>
            <a:off x="6648602" y="6831482"/>
            <a:ext cx="381305" cy="381305"/>
          </a:xfrm>
          <a:prstGeom prst="ellipse">
            <a:avLst/>
          </a:prstGeom>
          <a:solidFill>
            <a:srgbClr val="C53030">
              <a:alpha val="10000"/>
            </a:srgbClr>
          </a:solidFill>
          <a:ln/>
        </p:spPr>
      </p:sp>
      <p:sp>
        <p:nvSpPr>
          <p:cNvPr id="97" name="Shape 77"/>
          <p:cNvSpPr/>
          <p:nvPr/>
        </p:nvSpPr>
        <p:spPr>
          <a:xfrm>
            <a:off x="1333195" y="7540142"/>
            <a:ext cx="381305" cy="381305"/>
          </a:xfrm>
          <a:prstGeom prst="ellipse">
            <a:avLst/>
          </a:prstGeom>
          <a:solidFill>
            <a:srgbClr val="C53030">
              <a:alpha val="10000"/>
            </a:srgbClr>
          </a:solidFill>
          <a:ln/>
        </p:spPr>
      </p:sp>
      <p:sp>
        <p:nvSpPr>
          <p:cNvPr id="98" name="Shape 78"/>
          <p:cNvSpPr/>
          <p:nvPr/>
        </p:nvSpPr>
        <p:spPr>
          <a:xfrm>
            <a:off x="6648602" y="7540142"/>
            <a:ext cx="381305" cy="381305"/>
          </a:xfrm>
          <a:prstGeom prst="ellipse">
            <a:avLst/>
          </a:prstGeom>
          <a:solidFill>
            <a:srgbClr val="C53030">
              <a:alpha val="10000"/>
            </a:srgbClr>
          </a:solidFill>
          <a:ln/>
        </p:spPr>
      </p:sp>
      <p:sp>
        <p:nvSpPr>
          <p:cNvPr id="99" name="Text 79"/>
          <p:cNvSpPr txBox="1"/>
          <p:nvPr/>
        </p:nvSpPr>
        <p:spPr>
          <a:xfrm>
            <a:off x="1810512" y="6817766"/>
            <a:ext cx="1648663"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Domain Specialization</a:t>
            </a:r>
            <a:endParaRPr lang="en-US" sz="1200" dirty="0"/>
          </a:p>
        </p:txBody>
      </p:sp>
      <p:sp>
        <p:nvSpPr>
          <p:cNvPr id="100" name="Text 80"/>
          <p:cNvSpPr txBox="1"/>
          <p:nvPr/>
        </p:nvSpPr>
        <p:spPr>
          <a:xfrm>
            <a:off x="1810512" y="6817766"/>
            <a:ext cx="4315054" cy="400507"/>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 Focused exclusively on cardiovascular disease</a:t>
            </a:r>
            <a:endParaRPr lang="en-US" sz="1200" dirty="0"/>
          </a:p>
        </p:txBody>
      </p:sp>
      <p:pic>
        <p:nvPicPr>
          <p:cNvPr id="101" name="Image 18" descr="preencoded.png"/>
          <p:cNvPicPr>
            <a:picLocks noChangeAspect="1"/>
          </p:cNvPicPr>
          <p:nvPr/>
        </p:nvPicPr>
        <p:blipFill>
          <a:blip r:embed="rId8"/>
          <a:srcRect/>
          <a:stretch/>
        </p:blipFill>
        <p:spPr>
          <a:xfrm>
            <a:off x="6748272" y="6931152"/>
            <a:ext cx="181051" cy="181051"/>
          </a:xfrm>
          <a:prstGeom prst="rect">
            <a:avLst/>
          </a:prstGeom>
        </p:spPr>
      </p:pic>
      <p:sp>
        <p:nvSpPr>
          <p:cNvPr id="102" name="Text 81"/>
          <p:cNvSpPr txBox="1"/>
          <p:nvPr/>
        </p:nvSpPr>
        <p:spPr>
          <a:xfrm>
            <a:off x="7144207" y="6924751"/>
            <a:ext cx="1867205"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Advanced AI Architecture</a:t>
            </a:r>
            <a:endParaRPr lang="en-US" sz="1200" dirty="0"/>
          </a:p>
        </p:txBody>
      </p:sp>
      <p:sp>
        <p:nvSpPr>
          <p:cNvPr id="103" name="Text 82"/>
          <p:cNvSpPr txBox="1"/>
          <p:nvPr/>
        </p:nvSpPr>
        <p:spPr>
          <a:xfrm>
            <a:off x="1828800" y="7633411"/>
            <a:ext cx="1581912"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Emergency Detection</a:t>
            </a:r>
            <a:endParaRPr lang="en-US" sz="1200" dirty="0"/>
          </a:p>
        </p:txBody>
      </p:sp>
      <p:sp>
        <p:nvSpPr>
          <p:cNvPr id="104" name="Text 83"/>
          <p:cNvSpPr txBox="1"/>
          <p:nvPr/>
        </p:nvSpPr>
        <p:spPr>
          <a:xfrm>
            <a:off x="8894369" y="6924751"/>
            <a:ext cx="2505456"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 Triple-layer validation for accuracy</a:t>
            </a:r>
            <a:endParaRPr lang="en-US" sz="1200" dirty="0"/>
          </a:p>
        </p:txBody>
      </p:sp>
      <p:pic>
        <p:nvPicPr>
          <p:cNvPr id="105" name="Image 19" descr="preencoded.png"/>
          <p:cNvPicPr>
            <a:picLocks noChangeAspect="1"/>
          </p:cNvPicPr>
          <p:nvPr/>
        </p:nvPicPr>
        <p:blipFill>
          <a:blip r:embed="rId9"/>
          <a:srcRect/>
          <a:stretch/>
        </p:blipFill>
        <p:spPr>
          <a:xfrm>
            <a:off x="1433779" y="7639812"/>
            <a:ext cx="181051" cy="181051"/>
          </a:xfrm>
          <a:prstGeom prst="rect">
            <a:avLst/>
          </a:prstGeom>
        </p:spPr>
      </p:pic>
      <p:sp>
        <p:nvSpPr>
          <p:cNvPr id="106" name="Text 84"/>
          <p:cNvSpPr txBox="1"/>
          <p:nvPr/>
        </p:nvSpPr>
        <p:spPr>
          <a:xfrm>
            <a:off x="7144207" y="7633411"/>
            <a:ext cx="1324051"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Regulatory Ready</a:t>
            </a:r>
            <a:endParaRPr lang="en-US" sz="1200" dirty="0"/>
          </a:p>
        </p:txBody>
      </p:sp>
      <p:sp>
        <p:nvSpPr>
          <p:cNvPr id="107" name="Text 85"/>
          <p:cNvSpPr txBox="1"/>
          <p:nvPr/>
        </p:nvSpPr>
        <p:spPr>
          <a:xfrm>
            <a:off x="3290011" y="7633411"/>
            <a:ext cx="2905963"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 Auto-alert for life-threatening symptoms</a:t>
            </a:r>
            <a:endParaRPr lang="en-US" sz="1200" dirty="0"/>
          </a:p>
        </p:txBody>
      </p:sp>
      <p:pic>
        <p:nvPicPr>
          <p:cNvPr id="108" name="Image 20" descr="preencoded.png"/>
          <p:cNvPicPr>
            <a:picLocks noChangeAspect="1"/>
          </p:cNvPicPr>
          <p:nvPr/>
        </p:nvPicPr>
        <p:blipFill>
          <a:blip r:embed="rId10"/>
          <a:srcRect t="-856" b="-856"/>
          <a:stretch/>
        </p:blipFill>
        <p:spPr>
          <a:xfrm>
            <a:off x="6772046" y="7639812"/>
            <a:ext cx="133502" cy="181051"/>
          </a:xfrm>
          <a:prstGeom prst="rect">
            <a:avLst/>
          </a:prstGeom>
        </p:spPr>
      </p:pic>
      <p:sp>
        <p:nvSpPr>
          <p:cNvPr id="109" name="Text 86"/>
          <p:cNvSpPr txBox="1"/>
          <p:nvPr/>
        </p:nvSpPr>
        <p:spPr>
          <a:xfrm>
            <a:off x="8349386" y="7633411"/>
            <a:ext cx="2848356"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 Follows Perki &amp; international guidelines</a:t>
            </a:r>
            <a:endParaRPr lang="en-US" sz="1200" dirty="0"/>
          </a:p>
        </p:txBody>
      </p:sp>
      <p:sp>
        <p:nvSpPr>
          <p:cNvPr id="110" name="Text 87"/>
          <p:cNvSpPr txBox="1"/>
          <p:nvPr/>
        </p:nvSpPr>
        <p:spPr>
          <a:xfrm>
            <a:off x="4517136" y="8321040"/>
            <a:ext cx="7464247" cy="143561"/>
          </a:xfrm>
          <a:prstGeom prst="rect">
            <a:avLst/>
          </a:prstGeom>
          <a:noFill/>
          <a:ln/>
        </p:spPr>
        <p:txBody>
          <a:bodyPr wrap="square" lIns="0" tIns="0" rIns="0" bIns="0" rtlCol="0" anchor="ctr"/>
          <a:lstStyle/>
          <a:p>
            <a:pPr marL="0" indent="0" algn="r">
              <a:buNone/>
            </a:pPr>
            <a:r>
              <a:rPr lang="en-US" sz="900" dirty="0">
                <a:solidFill>
                  <a:srgbClr val="64748B"/>
                </a:solidFill>
                <a:latin typeface="Roboto" pitchFamily="34" charset="0"/>
                <a:ea typeface="Roboto" pitchFamily="34" charset="-122"/>
                <a:cs typeface="Roboto" pitchFamily="34" charset="-120"/>
              </a:rPr>
              <a:t>Competitive analysis based on app store reviews, published features, and independent testing • Indonesia Healthcare AI Hackathon 2025</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0" y="0"/>
            <a:ext cx="12191695" cy="9430207"/>
          </a:xfrm>
          <a:prstGeom prst="rect">
            <a:avLst/>
          </a:prstGeom>
          <a:solidFill>
            <a:srgbClr val="F8FAFC"/>
          </a:solidFill>
          <a:ln/>
        </p:spPr>
      </p:sp>
      <p:sp>
        <p:nvSpPr>
          <p:cNvPr id="3" name="Shape 1"/>
          <p:cNvSpPr/>
          <p:nvPr/>
        </p:nvSpPr>
        <p:spPr>
          <a:xfrm>
            <a:off x="0" y="0"/>
            <a:ext cx="12191695" cy="9430207"/>
          </a:xfrm>
          <a:prstGeom prst="rect">
            <a:avLst/>
          </a:prstGeom>
          <a:solidFill>
            <a:srgbClr val="F0F4F8"/>
          </a:solidFill>
          <a:ln/>
        </p:spPr>
      </p:sp>
      <p:sp>
        <p:nvSpPr>
          <p:cNvPr id="4" name="Shape 2"/>
          <p:cNvSpPr/>
          <p:nvPr/>
        </p:nvSpPr>
        <p:spPr>
          <a:xfrm>
            <a:off x="0" y="0"/>
            <a:ext cx="761695" cy="9430207"/>
          </a:xfrm>
          <a:prstGeom prst="rect">
            <a:avLst/>
          </a:prstGeom>
          <a:solidFill>
            <a:srgbClr val="1E3A8A"/>
          </a:solidFill>
          <a:ln/>
        </p:spPr>
      </p:sp>
      <p:sp>
        <p:nvSpPr>
          <p:cNvPr id="5" name="Shape 3"/>
          <p:cNvSpPr/>
          <p:nvPr/>
        </p:nvSpPr>
        <p:spPr>
          <a:xfrm>
            <a:off x="381305" y="1143000"/>
            <a:ext cx="190195" cy="190195"/>
          </a:xfrm>
          <a:prstGeom prst="ellipse">
            <a:avLst/>
          </a:prstGeom>
          <a:solidFill>
            <a:srgbClr val="C53030"/>
          </a:solidFill>
          <a:ln/>
        </p:spPr>
      </p:sp>
      <p:sp>
        <p:nvSpPr>
          <p:cNvPr id="6" name="Shape 4"/>
          <p:cNvSpPr/>
          <p:nvPr/>
        </p:nvSpPr>
        <p:spPr>
          <a:xfrm>
            <a:off x="381305" y="1524305"/>
            <a:ext cx="190195" cy="190195"/>
          </a:xfrm>
          <a:prstGeom prst="ellipse">
            <a:avLst/>
          </a:prstGeom>
          <a:solidFill>
            <a:srgbClr val="C53030"/>
          </a:solidFill>
          <a:ln/>
        </p:spPr>
      </p:sp>
      <p:sp>
        <p:nvSpPr>
          <p:cNvPr id="7" name="Shape 5"/>
          <p:cNvSpPr/>
          <p:nvPr/>
        </p:nvSpPr>
        <p:spPr>
          <a:xfrm>
            <a:off x="381305" y="1904695"/>
            <a:ext cx="190195" cy="190195"/>
          </a:xfrm>
          <a:prstGeom prst="ellipse">
            <a:avLst/>
          </a:prstGeom>
          <a:solidFill>
            <a:srgbClr val="C53030"/>
          </a:solidFill>
          <a:ln/>
        </p:spPr>
      </p:sp>
      <p:sp>
        <p:nvSpPr>
          <p:cNvPr id="8" name="Shape 6"/>
          <p:cNvSpPr/>
          <p:nvPr/>
        </p:nvSpPr>
        <p:spPr>
          <a:xfrm>
            <a:off x="1067105" y="1380744"/>
            <a:ext cx="10820095" cy="19202"/>
          </a:xfrm>
          <a:prstGeom prst="rect">
            <a:avLst/>
          </a:prstGeom>
          <a:solidFill>
            <a:srgbClr val="E2E8F0"/>
          </a:solidFill>
          <a:ln/>
        </p:spPr>
      </p:sp>
      <p:sp>
        <p:nvSpPr>
          <p:cNvPr id="9" name="Text 7"/>
          <p:cNvSpPr txBox="1"/>
          <p:nvPr/>
        </p:nvSpPr>
        <p:spPr>
          <a:xfrm>
            <a:off x="1143000" y="352044"/>
            <a:ext cx="4144061" cy="467258"/>
          </a:xfrm>
          <a:prstGeom prst="rect">
            <a:avLst/>
          </a:prstGeom>
          <a:noFill/>
          <a:ln/>
        </p:spPr>
        <p:txBody>
          <a:bodyPr wrap="square" lIns="0" tIns="0" rIns="0" bIns="0" rtlCol="0" anchor="ctr"/>
          <a:lstStyle/>
          <a:p>
            <a:pPr marL="0" indent="0" algn="l">
              <a:buNone/>
            </a:pPr>
            <a:r>
              <a:rPr lang="en-US" sz="3000" b="1" dirty="0">
                <a:solidFill>
                  <a:srgbClr val="1E3A8A"/>
                </a:solidFill>
                <a:latin typeface="Montserrat" pitchFamily="34" charset="0"/>
                <a:ea typeface="Montserrat" pitchFamily="34" charset="-122"/>
                <a:cs typeface="Montserrat" pitchFamily="34" charset="-120"/>
              </a:rPr>
              <a:t>Team &amp; Credentials</a:t>
            </a:r>
            <a:endParaRPr lang="en-US" sz="3000" dirty="0"/>
          </a:p>
        </p:txBody>
      </p:sp>
      <p:sp>
        <p:nvSpPr>
          <p:cNvPr id="10" name="Text 8"/>
          <p:cNvSpPr txBox="1"/>
          <p:nvPr/>
        </p:nvSpPr>
        <p:spPr>
          <a:xfrm>
            <a:off x="1067105" y="972007"/>
            <a:ext cx="6614770" cy="219456"/>
          </a:xfrm>
          <a:prstGeom prst="rect">
            <a:avLst/>
          </a:prstGeom>
          <a:noFill/>
          <a:ln/>
        </p:spPr>
        <p:txBody>
          <a:bodyPr wrap="square" lIns="0" tIns="0" rIns="0" bIns="0" rtlCol="0" anchor="ctr"/>
          <a:lstStyle/>
          <a:p>
            <a:pPr marL="0" indent="0" algn="l">
              <a:buNone/>
            </a:pPr>
            <a:r>
              <a:rPr lang="en-US" sz="1400" dirty="0">
                <a:solidFill>
                  <a:srgbClr val="475569"/>
                </a:solidFill>
                <a:latin typeface="Roboto" pitchFamily="34" charset="0"/>
                <a:ea typeface="Roboto" pitchFamily="34" charset="-122"/>
                <a:cs typeface="Roboto" pitchFamily="34" charset="-120"/>
              </a:rPr>
              <a:t>Our expert team combines AI technology with clinical cardiovascular experience</a:t>
            </a:r>
            <a:endParaRPr lang="en-US" sz="1400" dirty="0"/>
          </a:p>
        </p:txBody>
      </p:sp>
      <p:sp>
        <p:nvSpPr>
          <p:cNvPr id="11" name="Shape 9"/>
          <p:cNvSpPr/>
          <p:nvPr/>
        </p:nvSpPr>
        <p:spPr>
          <a:xfrm>
            <a:off x="1067105" y="1702613"/>
            <a:ext cx="5296205" cy="2457907"/>
          </a:xfrm>
          <a:prstGeom prst="roundRect">
            <a:avLst>
              <a:gd name="adj" fmla="val 1730"/>
            </a:avLst>
          </a:prstGeom>
          <a:solidFill>
            <a:srgbClr val="FFFFFF">
              <a:alpha val="85000"/>
            </a:srgbClr>
          </a:solidFill>
          <a:ln/>
          <a:effectLst>
            <a:outerShdw blurRad="63500" dist="38100" dir="5400000" algn="bl" rotWithShape="0">
              <a:srgbClr val="000000">
                <a:alpha val="10000"/>
              </a:srgbClr>
            </a:outerShdw>
          </a:effectLst>
        </p:spPr>
      </p:sp>
      <p:sp>
        <p:nvSpPr>
          <p:cNvPr id="12" name="Shape 10"/>
          <p:cNvSpPr/>
          <p:nvPr/>
        </p:nvSpPr>
        <p:spPr>
          <a:xfrm>
            <a:off x="6590995" y="1702613"/>
            <a:ext cx="5296205" cy="2457907"/>
          </a:xfrm>
          <a:prstGeom prst="roundRect">
            <a:avLst>
              <a:gd name="adj" fmla="val 1730"/>
            </a:avLst>
          </a:prstGeom>
          <a:solidFill>
            <a:srgbClr val="FFFFFF">
              <a:alpha val="85000"/>
            </a:srgbClr>
          </a:solidFill>
          <a:ln/>
          <a:effectLst>
            <a:outerShdw blurRad="63500" dist="38100" dir="5400000" algn="bl" rotWithShape="0">
              <a:srgbClr val="000000">
                <a:alpha val="10000"/>
              </a:srgbClr>
            </a:outerShdw>
          </a:effectLst>
        </p:spPr>
      </p:sp>
      <p:sp>
        <p:nvSpPr>
          <p:cNvPr id="13" name="Shape 11"/>
          <p:cNvSpPr/>
          <p:nvPr/>
        </p:nvSpPr>
        <p:spPr>
          <a:xfrm>
            <a:off x="1295705" y="1997964"/>
            <a:ext cx="476402" cy="476402"/>
          </a:xfrm>
          <a:prstGeom prst="ellipse">
            <a:avLst/>
          </a:prstGeom>
          <a:solidFill>
            <a:srgbClr val="1E3A8A"/>
          </a:solidFill>
          <a:ln/>
        </p:spPr>
      </p:sp>
      <p:pic>
        <p:nvPicPr>
          <p:cNvPr id="14" name="Image 0" descr="preencoded.png"/>
          <p:cNvPicPr>
            <a:picLocks noChangeAspect="1"/>
          </p:cNvPicPr>
          <p:nvPr/>
        </p:nvPicPr>
        <p:blipFill>
          <a:blip r:embed="rId3"/>
          <a:srcRect/>
          <a:stretch/>
        </p:blipFill>
        <p:spPr>
          <a:xfrm>
            <a:off x="1419149" y="2122322"/>
            <a:ext cx="228600" cy="228600"/>
          </a:xfrm>
          <a:prstGeom prst="rect">
            <a:avLst/>
          </a:prstGeom>
        </p:spPr>
      </p:pic>
      <p:sp>
        <p:nvSpPr>
          <p:cNvPr id="15" name="Shape 12"/>
          <p:cNvSpPr/>
          <p:nvPr/>
        </p:nvSpPr>
        <p:spPr>
          <a:xfrm>
            <a:off x="1067105" y="4385462"/>
            <a:ext cx="5296205" cy="2457907"/>
          </a:xfrm>
          <a:prstGeom prst="roundRect">
            <a:avLst>
              <a:gd name="adj" fmla="val 1730"/>
            </a:avLst>
          </a:prstGeom>
          <a:solidFill>
            <a:srgbClr val="FFFFFF">
              <a:alpha val="85000"/>
            </a:srgbClr>
          </a:solidFill>
          <a:ln/>
          <a:effectLst>
            <a:outerShdw blurRad="63500" dist="38100" dir="5400000" algn="bl" rotWithShape="0">
              <a:srgbClr val="000000">
                <a:alpha val="10000"/>
              </a:srgbClr>
            </a:outerShdw>
          </a:effectLst>
        </p:spPr>
      </p:sp>
      <p:sp>
        <p:nvSpPr>
          <p:cNvPr id="16" name="Text 13"/>
          <p:cNvSpPr txBox="1"/>
          <p:nvPr/>
        </p:nvSpPr>
        <p:spPr>
          <a:xfrm>
            <a:off x="1923898" y="1950416"/>
            <a:ext cx="2769718" cy="235000"/>
          </a:xfrm>
          <a:prstGeom prst="rect">
            <a:avLst/>
          </a:prstGeom>
          <a:noFill/>
          <a:ln/>
        </p:spPr>
        <p:txBody>
          <a:bodyPr wrap="square" lIns="0" tIns="0" rIns="0" bIns="0" rtlCol="0" anchor="ctr"/>
          <a:lstStyle/>
          <a:p>
            <a:pPr marL="0" indent="0" algn="l">
              <a:buNone/>
            </a:pPr>
            <a:r>
              <a:rPr lang="en-US" sz="1600" b="1" dirty="0">
                <a:solidFill>
                  <a:srgbClr val="1E3A8A"/>
                </a:solidFill>
                <a:latin typeface="Montserrat" pitchFamily="34" charset="0"/>
                <a:ea typeface="Montserrat" pitchFamily="34" charset="-122"/>
                <a:cs typeface="Montserrat" pitchFamily="34" charset="-120"/>
              </a:rPr>
              <a:t>RIADI MARTA DINATA</a:t>
            </a:r>
            <a:endParaRPr lang="en-US" sz="1600" dirty="0"/>
          </a:p>
        </p:txBody>
      </p:sp>
      <p:sp>
        <p:nvSpPr>
          <p:cNvPr id="17" name="Text 14"/>
          <p:cNvSpPr txBox="1"/>
          <p:nvPr/>
        </p:nvSpPr>
        <p:spPr>
          <a:xfrm>
            <a:off x="7448702" y="1950415"/>
            <a:ext cx="1916582" cy="97841"/>
          </a:xfrm>
          <a:prstGeom prst="rect">
            <a:avLst/>
          </a:prstGeom>
          <a:noFill/>
          <a:ln/>
        </p:spPr>
        <p:txBody>
          <a:bodyPr wrap="square" lIns="0" tIns="0" rIns="0" bIns="0" rtlCol="0" anchor="ctr"/>
          <a:lstStyle/>
          <a:p>
            <a:pPr marL="0" indent="0" algn="l">
              <a:buNone/>
            </a:pPr>
            <a:r>
              <a:rPr lang="en-US" sz="1600" b="1" dirty="0">
                <a:solidFill>
                  <a:srgbClr val="1E3A8A"/>
                </a:solidFill>
                <a:latin typeface="Montserrat" pitchFamily="34" charset="0"/>
                <a:ea typeface="Montserrat" pitchFamily="34" charset="-122"/>
                <a:cs typeface="Montserrat" pitchFamily="34" charset="-120"/>
              </a:rPr>
              <a:t>SRI INDAYATI</a:t>
            </a:r>
            <a:endParaRPr lang="en-US" sz="1600" dirty="0"/>
          </a:p>
        </p:txBody>
      </p:sp>
      <p:sp>
        <p:nvSpPr>
          <p:cNvPr id="18" name="Text 15"/>
          <p:cNvSpPr txBox="1"/>
          <p:nvPr/>
        </p:nvSpPr>
        <p:spPr>
          <a:xfrm>
            <a:off x="1923898" y="2308860"/>
            <a:ext cx="1392631" cy="200254"/>
          </a:xfrm>
          <a:prstGeom prst="rect">
            <a:avLst/>
          </a:prstGeom>
          <a:noFill/>
          <a:ln/>
        </p:spPr>
        <p:txBody>
          <a:bodyPr wrap="square" lIns="0" tIns="0" rIns="0" bIns="0" rtlCol="0" anchor="ctr"/>
          <a:lstStyle/>
          <a:p>
            <a:pPr marL="0" indent="0" algn="l">
              <a:buNone/>
            </a:pPr>
            <a:r>
              <a:rPr lang="en-US" sz="1300" b="1" dirty="0">
                <a:solidFill>
                  <a:srgbClr val="C53030"/>
                </a:solidFill>
                <a:latin typeface="Montserrat" pitchFamily="34" charset="0"/>
                <a:ea typeface="Montserrat" pitchFamily="34" charset="-122"/>
                <a:cs typeface="Montserrat" pitchFamily="34" charset="-120"/>
              </a:rPr>
              <a:t>AI &amp; Tech Lead</a:t>
            </a:r>
            <a:endParaRPr lang="en-US" sz="1300" dirty="0"/>
          </a:p>
        </p:txBody>
      </p:sp>
      <p:pic>
        <p:nvPicPr>
          <p:cNvPr id="19" name="Image 1" descr="preencoded.png"/>
          <p:cNvPicPr>
            <a:picLocks noChangeAspect="1"/>
          </p:cNvPicPr>
          <p:nvPr/>
        </p:nvPicPr>
        <p:blipFill>
          <a:blip r:embed="rId4"/>
          <a:srcRect/>
          <a:stretch/>
        </p:blipFill>
        <p:spPr>
          <a:xfrm>
            <a:off x="1295705" y="2800807"/>
            <a:ext cx="152705" cy="152705"/>
          </a:xfrm>
          <a:prstGeom prst="rect">
            <a:avLst/>
          </a:prstGeom>
        </p:spPr>
      </p:pic>
      <p:sp>
        <p:nvSpPr>
          <p:cNvPr id="20" name="Text 16"/>
          <p:cNvSpPr txBox="1"/>
          <p:nvPr/>
        </p:nvSpPr>
        <p:spPr>
          <a:xfrm>
            <a:off x="1524305" y="2779776"/>
            <a:ext cx="2533802"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AI, Computer Vision &amp; IoT specialist</a:t>
            </a:r>
            <a:endParaRPr lang="en-US" sz="1200" dirty="0"/>
          </a:p>
        </p:txBody>
      </p:sp>
      <p:pic>
        <p:nvPicPr>
          <p:cNvPr id="21" name="Image 2" descr="preencoded.png"/>
          <p:cNvPicPr>
            <a:picLocks noChangeAspect="1"/>
          </p:cNvPicPr>
          <p:nvPr/>
        </p:nvPicPr>
        <p:blipFill>
          <a:blip r:embed="rId4"/>
          <a:srcRect/>
          <a:stretch/>
        </p:blipFill>
        <p:spPr>
          <a:xfrm>
            <a:off x="1295705" y="3089758"/>
            <a:ext cx="152705" cy="152705"/>
          </a:xfrm>
          <a:prstGeom prst="rect">
            <a:avLst/>
          </a:prstGeom>
        </p:spPr>
      </p:pic>
      <p:sp>
        <p:nvSpPr>
          <p:cNvPr id="22" name="Shape 17"/>
          <p:cNvSpPr/>
          <p:nvPr/>
        </p:nvSpPr>
        <p:spPr>
          <a:xfrm>
            <a:off x="6819595" y="1997964"/>
            <a:ext cx="476402" cy="476402"/>
          </a:xfrm>
          <a:prstGeom prst="ellipse">
            <a:avLst/>
          </a:prstGeom>
          <a:solidFill>
            <a:srgbClr val="1E3A8A"/>
          </a:solidFill>
          <a:ln/>
        </p:spPr>
      </p:sp>
      <p:sp>
        <p:nvSpPr>
          <p:cNvPr id="23" name="Text 18"/>
          <p:cNvSpPr txBox="1"/>
          <p:nvPr/>
        </p:nvSpPr>
        <p:spPr>
          <a:xfrm>
            <a:off x="1868119" y="4671669"/>
            <a:ext cx="2063801" cy="133503"/>
          </a:xfrm>
          <a:prstGeom prst="rect">
            <a:avLst/>
          </a:prstGeom>
          <a:noFill/>
          <a:ln/>
        </p:spPr>
        <p:txBody>
          <a:bodyPr wrap="square" lIns="0" tIns="0" rIns="0" bIns="0" rtlCol="0" anchor="ctr"/>
          <a:lstStyle/>
          <a:p>
            <a:pPr marL="0" indent="0" algn="l">
              <a:buNone/>
            </a:pPr>
            <a:r>
              <a:rPr lang="en-US" sz="1600" b="1" dirty="0">
                <a:solidFill>
                  <a:srgbClr val="1E3A8A"/>
                </a:solidFill>
                <a:latin typeface="Montserrat" pitchFamily="34" charset="0"/>
                <a:ea typeface="Montserrat" pitchFamily="34" charset="-122"/>
                <a:cs typeface="Montserrat" pitchFamily="34" charset="-120"/>
              </a:rPr>
              <a:t>NICO PURNOMO</a:t>
            </a:r>
            <a:endParaRPr lang="en-US" sz="1600" dirty="0"/>
          </a:p>
        </p:txBody>
      </p:sp>
      <p:sp>
        <p:nvSpPr>
          <p:cNvPr id="24" name="Text 19"/>
          <p:cNvSpPr txBox="1"/>
          <p:nvPr/>
        </p:nvSpPr>
        <p:spPr>
          <a:xfrm>
            <a:off x="1524305" y="3068726"/>
            <a:ext cx="2600554"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Medical AI architecture development</a:t>
            </a:r>
            <a:endParaRPr lang="en-US" sz="1200" dirty="0"/>
          </a:p>
        </p:txBody>
      </p:sp>
      <p:pic>
        <p:nvPicPr>
          <p:cNvPr id="25" name="Image 3" descr="preencoded.png"/>
          <p:cNvPicPr>
            <a:picLocks noChangeAspect="1"/>
          </p:cNvPicPr>
          <p:nvPr/>
        </p:nvPicPr>
        <p:blipFill>
          <a:blip r:embed="rId4"/>
          <a:srcRect/>
          <a:stretch/>
        </p:blipFill>
        <p:spPr>
          <a:xfrm>
            <a:off x="1295705" y="3379622"/>
            <a:ext cx="152705" cy="152705"/>
          </a:xfrm>
          <a:prstGeom prst="rect">
            <a:avLst/>
          </a:prstGeom>
        </p:spPr>
      </p:pic>
      <p:sp>
        <p:nvSpPr>
          <p:cNvPr id="26" name="Text 20"/>
          <p:cNvSpPr txBox="1"/>
          <p:nvPr/>
        </p:nvSpPr>
        <p:spPr>
          <a:xfrm>
            <a:off x="1923898" y="4991710"/>
            <a:ext cx="1764792" cy="200254"/>
          </a:xfrm>
          <a:prstGeom prst="rect">
            <a:avLst/>
          </a:prstGeom>
          <a:noFill/>
          <a:ln/>
        </p:spPr>
        <p:txBody>
          <a:bodyPr wrap="square" lIns="0" tIns="0" rIns="0" bIns="0" rtlCol="0" anchor="ctr"/>
          <a:lstStyle/>
          <a:p>
            <a:pPr marL="0" indent="0" algn="l">
              <a:buNone/>
            </a:pPr>
            <a:r>
              <a:rPr lang="en-US" sz="1300" b="1" dirty="0">
                <a:solidFill>
                  <a:srgbClr val="C53030"/>
                </a:solidFill>
                <a:latin typeface="Montserrat" pitchFamily="34" charset="0"/>
                <a:ea typeface="Montserrat" pitchFamily="34" charset="-122"/>
                <a:cs typeface="Montserrat" pitchFamily="34" charset="-120"/>
              </a:rPr>
              <a:t>Research Assistant</a:t>
            </a:r>
            <a:endParaRPr lang="en-US" sz="1300" dirty="0"/>
          </a:p>
        </p:txBody>
      </p:sp>
      <p:sp>
        <p:nvSpPr>
          <p:cNvPr id="27" name="Text 21"/>
          <p:cNvSpPr txBox="1"/>
          <p:nvPr/>
        </p:nvSpPr>
        <p:spPr>
          <a:xfrm>
            <a:off x="1524305" y="3358591"/>
            <a:ext cx="3896258"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System lead for cardiovascular risk assessment models</a:t>
            </a:r>
            <a:endParaRPr lang="en-US" sz="1200" dirty="0"/>
          </a:p>
        </p:txBody>
      </p:sp>
      <p:pic>
        <p:nvPicPr>
          <p:cNvPr id="28" name="Image 4" descr="preencoded.png"/>
          <p:cNvPicPr>
            <a:picLocks noChangeAspect="1"/>
          </p:cNvPicPr>
          <p:nvPr/>
        </p:nvPicPr>
        <p:blipFill>
          <a:blip r:embed="rId4"/>
          <a:srcRect/>
          <a:stretch/>
        </p:blipFill>
        <p:spPr>
          <a:xfrm>
            <a:off x="1295705" y="3669487"/>
            <a:ext cx="152705" cy="152705"/>
          </a:xfrm>
          <a:prstGeom prst="rect">
            <a:avLst/>
          </a:prstGeom>
        </p:spPr>
      </p:pic>
      <p:sp>
        <p:nvSpPr>
          <p:cNvPr id="29" name="Text 22"/>
          <p:cNvSpPr txBox="1"/>
          <p:nvPr/>
        </p:nvSpPr>
        <p:spPr>
          <a:xfrm>
            <a:off x="1524305" y="3648456"/>
            <a:ext cx="2820010"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Experience in healthcare AI applications</a:t>
            </a:r>
            <a:endParaRPr lang="en-US" sz="1200" dirty="0"/>
          </a:p>
        </p:txBody>
      </p:sp>
      <p:pic>
        <p:nvPicPr>
          <p:cNvPr id="30" name="Image 5" descr="preencoded.png"/>
          <p:cNvPicPr>
            <a:picLocks noChangeAspect="1"/>
          </p:cNvPicPr>
          <p:nvPr/>
        </p:nvPicPr>
        <p:blipFill>
          <a:blip r:embed="rId5"/>
          <a:srcRect/>
          <a:stretch/>
        </p:blipFill>
        <p:spPr>
          <a:xfrm>
            <a:off x="6943954" y="2122322"/>
            <a:ext cx="228600" cy="228600"/>
          </a:xfrm>
          <a:prstGeom prst="rect">
            <a:avLst/>
          </a:prstGeom>
        </p:spPr>
      </p:pic>
      <p:sp>
        <p:nvSpPr>
          <p:cNvPr id="31" name="Text 23"/>
          <p:cNvSpPr txBox="1"/>
          <p:nvPr/>
        </p:nvSpPr>
        <p:spPr>
          <a:xfrm>
            <a:off x="7448702" y="2308860"/>
            <a:ext cx="2955341" cy="200254"/>
          </a:xfrm>
          <a:prstGeom prst="rect">
            <a:avLst/>
          </a:prstGeom>
          <a:noFill/>
          <a:ln/>
        </p:spPr>
        <p:txBody>
          <a:bodyPr wrap="square" lIns="0" tIns="0" rIns="0" bIns="0" rtlCol="0" anchor="ctr"/>
          <a:lstStyle/>
          <a:p>
            <a:pPr marL="0" indent="0" algn="l">
              <a:buNone/>
            </a:pPr>
            <a:r>
              <a:rPr lang="en-US" sz="1300" b="1" dirty="0">
                <a:solidFill>
                  <a:srgbClr val="C53030"/>
                </a:solidFill>
                <a:latin typeface="Montserrat" pitchFamily="34" charset="0"/>
                <a:ea typeface="Montserrat" pitchFamily="34" charset="-122"/>
                <a:cs typeface="Montserrat" pitchFamily="34" charset="-120"/>
              </a:rPr>
              <a:t>Medical Expert &amp; Clinical Advisor</a:t>
            </a:r>
            <a:endParaRPr lang="en-US" sz="1300" dirty="0"/>
          </a:p>
        </p:txBody>
      </p:sp>
      <p:pic>
        <p:nvPicPr>
          <p:cNvPr id="32" name="Image 6" descr="preencoded.png"/>
          <p:cNvPicPr>
            <a:picLocks noChangeAspect="1"/>
          </p:cNvPicPr>
          <p:nvPr/>
        </p:nvPicPr>
        <p:blipFill>
          <a:blip r:embed="rId4"/>
          <a:srcRect/>
          <a:stretch/>
        </p:blipFill>
        <p:spPr>
          <a:xfrm>
            <a:off x="6819595" y="2800807"/>
            <a:ext cx="152705" cy="152705"/>
          </a:xfrm>
          <a:prstGeom prst="rect">
            <a:avLst/>
          </a:prstGeom>
        </p:spPr>
      </p:pic>
      <p:sp>
        <p:nvSpPr>
          <p:cNvPr id="33" name="Text 24"/>
          <p:cNvSpPr txBox="1"/>
          <p:nvPr/>
        </p:nvSpPr>
        <p:spPr>
          <a:xfrm>
            <a:off x="7048195" y="2779776"/>
            <a:ext cx="3372307"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Licensed nurse with 5+ years clinical experience</a:t>
            </a:r>
            <a:endParaRPr lang="en-US" sz="1200" dirty="0"/>
          </a:p>
        </p:txBody>
      </p:sp>
      <p:pic>
        <p:nvPicPr>
          <p:cNvPr id="34" name="Image 7" descr="preencoded.png"/>
          <p:cNvPicPr>
            <a:picLocks noChangeAspect="1"/>
          </p:cNvPicPr>
          <p:nvPr/>
        </p:nvPicPr>
        <p:blipFill>
          <a:blip r:embed="rId4"/>
          <a:srcRect/>
          <a:stretch/>
        </p:blipFill>
        <p:spPr>
          <a:xfrm>
            <a:off x="6819595" y="3089758"/>
            <a:ext cx="152705" cy="152705"/>
          </a:xfrm>
          <a:prstGeom prst="rect">
            <a:avLst/>
          </a:prstGeom>
        </p:spPr>
      </p:pic>
      <p:sp>
        <p:nvSpPr>
          <p:cNvPr id="35" name="Text 25"/>
          <p:cNvSpPr txBox="1"/>
          <p:nvPr/>
        </p:nvSpPr>
        <p:spPr>
          <a:xfrm>
            <a:off x="7048195" y="3068726"/>
            <a:ext cx="4219956"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Puskesmas leader with cardiovascular patient care expertise</a:t>
            </a:r>
            <a:endParaRPr lang="en-US" sz="1200" dirty="0"/>
          </a:p>
        </p:txBody>
      </p:sp>
      <p:pic>
        <p:nvPicPr>
          <p:cNvPr id="36" name="Image 8" descr="preencoded.png"/>
          <p:cNvPicPr>
            <a:picLocks noChangeAspect="1"/>
          </p:cNvPicPr>
          <p:nvPr/>
        </p:nvPicPr>
        <p:blipFill>
          <a:blip r:embed="rId4"/>
          <a:srcRect/>
          <a:stretch/>
        </p:blipFill>
        <p:spPr>
          <a:xfrm>
            <a:off x="6819595" y="3379622"/>
            <a:ext cx="152705" cy="152705"/>
          </a:xfrm>
          <a:prstGeom prst="rect">
            <a:avLst/>
          </a:prstGeom>
        </p:spPr>
      </p:pic>
      <p:sp>
        <p:nvSpPr>
          <p:cNvPr id="37" name="Text 26"/>
          <p:cNvSpPr txBox="1"/>
          <p:nvPr/>
        </p:nvSpPr>
        <p:spPr>
          <a:xfrm>
            <a:off x="7048195" y="3358591"/>
            <a:ext cx="3372307"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Direct patient care for CVD high-risk populations</a:t>
            </a:r>
            <a:endParaRPr lang="en-US" sz="1200" dirty="0"/>
          </a:p>
        </p:txBody>
      </p:sp>
      <p:pic>
        <p:nvPicPr>
          <p:cNvPr id="38" name="Image 9" descr="preencoded.png"/>
          <p:cNvPicPr>
            <a:picLocks noChangeAspect="1"/>
          </p:cNvPicPr>
          <p:nvPr/>
        </p:nvPicPr>
        <p:blipFill>
          <a:blip r:embed="rId4"/>
          <a:srcRect/>
          <a:stretch/>
        </p:blipFill>
        <p:spPr>
          <a:xfrm>
            <a:off x="6819595" y="3669487"/>
            <a:ext cx="152705" cy="152705"/>
          </a:xfrm>
          <a:prstGeom prst="rect">
            <a:avLst/>
          </a:prstGeom>
        </p:spPr>
      </p:pic>
      <p:sp>
        <p:nvSpPr>
          <p:cNvPr id="39" name="Shape 27"/>
          <p:cNvSpPr/>
          <p:nvPr/>
        </p:nvSpPr>
        <p:spPr>
          <a:xfrm>
            <a:off x="1295705" y="4680814"/>
            <a:ext cx="476402" cy="476402"/>
          </a:xfrm>
          <a:prstGeom prst="ellipse">
            <a:avLst/>
          </a:prstGeom>
          <a:solidFill>
            <a:srgbClr val="1E3A8A"/>
          </a:solidFill>
          <a:ln/>
        </p:spPr>
      </p:sp>
      <p:sp>
        <p:nvSpPr>
          <p:cNvPr id="40" name="Text 28"/>
          <p:cNvSpPr txBox="1"/>
          <p:nvPr/>
        </p:nvSpPr>
        <p:spPr>
          <a:xfrm>
            <a:off x="7048195" y="3648456"/>
            <a:ext cx="3467405"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Clinical validation and healthcare workflow expert</a:t>
            </a:r>
            <a:endParaRPr lang="en-US" sz="1200" dirty="0"/>
          </a:p>
        </p:txBody>
      </p:sp>
      <p:pic>
        <p:nvPicPr>
          <p:cNvPr id="41" name="Image 10" descr="preencoded.png"/>
          <p:cNvPicPr>
            <a:picLocks noChangeAspect="1"/>
          </p:cNvPicPr>
          <p:nvPr/>
        </p:nvPicPr>
        <p:blipFill>
          <a:blip r:embed="rId6"/>
          <a:srcRect/>
          <a:stretch/>
        </p:blipFill>
        <p:spPr>
          <a:xfrm>
            <a:off x="1419149" y="4805172"/>
            <a:ext cx="228600" cy="228600"/>
          </a:xfrm>
          <a:prstGeom prst="rect">
            <a:avLst/>
          </a:prstGeom>
        </p:spPr>
      </p:pic>
      <p:pic>
        <p:nvPicPr>
          <p:cNvPr id="42" name="Image 11" descr="preencoded.png"/>
          <p:cNvPicPr>
            <a:picLocks noChangeAspect="1"/>
          </p:cNvPicPr>
          <p:nvPr/>
        </p:nvPicPr>
        <p:blipFill>
          <a:blip r:embed="rId4"/>
          <a:srcRect/>
          <a:stretch/>
        </p:blipFill>
        <p:spPr>
          <a:xfrm>
            <a:off x="1295705" y="5482742"/>
            <a:ext cx="152705" cy="152705"/>
          </a:xfrm>
          <a:prstGeom prst="rect">
            <a:avLst/>
          </a:prstGeom>
        </p:spPr>
      </p:pic>
      <p:sp>
        <p:nvSpPr>
          <p:cNvPr id="43" name="Text 29"/>
          <p:cNvSpPr txBox="1"/>
          <p:nvPr/>
        </p:nvSpPr>
        <p:spPr>
          <a:xfrm>
            <a:off x="1524305" y="5461711"/>
            <a:ext cx="2572207"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Medical data collection and analysis</a:t>
            </a:r>
            <a:endParaRPr lang="en-US" sz="1200" dirty="0"/>
          </a:p>
        </p:txBody>
      </p:sp>
      <p:pic>
        <p:nvPicPr>
          <p:cNvPr id="44" name="Image 12" descr="preencoded.png"/>
          <p:cNvPicPr>
            <a:picLocks noChangeAspect="1"/>
          </p:cNvPicPr>
          <p:nvPr/>
        </p:nvPicPr>
        <p:blipFill>
          <a:blip r:embed="rId4"/>
          <a:srcRect/>
          <a:stretch/>
        </p:blipFill>
        <p:spPr>
          <a:xfrm>
            <a:off x="1295705" y="5772607"/>
            <a:ext cx="152705" cy="152705"/>
          </a:xfrm>
          <a:prstGeom prst="rect">
            <a:avLst/>
          </a:prstGeom>
        </p:spPr>
      </p:pic>
      <p:sp>
        <p:nvSpPr>
          <p:cNvPr id="45" name="Text 30"/>
          <p:cNvSpPr txBox="1"/>
          <p:nvPr/>
        </p:nvSpPr>
        <p:spPr>
          <a:xfrm>
            <a:off x="1524305" y="5751576"/>
            <a:ext cx="2457907"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Survey design and implementation</a:t>
            </a:r>
            <a:endParaRPr lang="en-US" sz="1200" dirty="0"/>
          </a:p>
        </p:txBody>
      </p:sp>
      <p:pic>
        <p:nvPicPr>
          <p:cNvPr id="46" name="Image 13" descr="preencoded.png"/>
          <p:cNvPicPr>
            <a:picLocks noChangeAspect="1"/>
          </p:cNvPicPr>
          <p:nvPr/>
        </p:nvPicPr>
        <p:blipFill>
          <a:blip r:embed="rId4"/>
          <a:srcRect/>
          <a:stretch/>
        </p:blipFill>
        <p:spPr>
          <a:xfrm>
            <a:off x="1295705" y="6062472"/>
            <a:ext cx="152705" cy="152705"/>
          </a:xfrm>
          <a:prstGeom prst="rect">
            <a:avLst/>
          </a:prstGeom>
        </p:spPr>
      </p:pic>
      <p:sp>
        <p:nvSpPr>
          <p:cNvPr id="47" name="Text 31"/>
          <p:cNvSpPr txBox="1"/>
          <p:nvPr/>
        </p:nvSpPr>
        <p:spPr>
          <a:xfrm>
            <a:off x="7448702" y="4633265"/>
            <a:ext cx="617220" cy="267005"/>
          </a:xfrm>
          <a:prstGeom prst="rect">
            <a:avLst/>
          </a:prstGeom>
          <a:noFill/>
          <a:ln/>
        </p:spPr>
        <p:txBody>
          <a:bodyPr wrap="square" lIns="0" tIns="0" rIns="0" bIns="0" rtlCol="0" anchor="ctr"/>
          <a:lstStyle/>
          <a:p>
            <a:pPr marL="0" indent="0" algn="l">
              <a:buNone/>
            </a:pPr>
            <a:r>
              <a:rPr lang="en-US" sz="1600" b="1" dirty="0">
                <a:solidFill>
                  <a:srgbClr val="1E3A8A"/>
                </a:solidFill>
                <a:latin typeface="Montserrat" pitchFamily="34" charset="0"/>
                <a:ea typeface="Montserrat" pitchFamily="34" charset="-122"/>
                <a:cs typeface="Montserrat" pitchFamily="34" charset="-120"/>
              </a:rPr>
              <a:t>CCC</a:t>
            </a:r>
            <a:endParaRPr lang="en-US" sz="1600" dirty="0"/>
          </a:p>
        </p:txBody>
      </p:sp>
      <p:sp>
        <p:nvSpPr>
          <p:cNvPr id="48" name="Text 32"/>
          <p:cNvSpPr txBox="1"/>
          <p:nvPr/>
        </p:nvSpPr>
        <p:spPr>
          <a:xfrm>
            <a:off x="1524305" y="6041441"/>
            <a:ext cx="3152851"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TAM analysis for cardiovascular applications</a:t>
            </a:r>
            <a:endParaRPr lang="en-US" sz="1200" dirty="0"/>
          </a:p>
        </p:txBody>
      </p:sp>
      <p:pic>
        <p:nvPicPr>
          <p:cNvPr id="49" name="Image 14" descr="preencoded.png"/>
          <p:cNvPicPr>
            <a:picLocks noChangeAspect="1"/>
          </p:cNvPicPr>
          <p:nvPr/>
        </p:nvPicPr>
        <p:blipFill>
          <a:blip r:embed="rId4"/>
          <a:srcRect/>
          <a:stretch/>
        </p:blipFill>
        <p:spPr>
          <a:xfrm>
            <a:off x="1295705" y="6352337"/>
            <a:ext cx="152705" cy="152705"/>
          </a:xfrm>
          <a:prstGeom prst="rect">
            <a:avLst/>
          </a:prstGeom>
        </p:spPr>
      </p:pic>
      <p:sp>
        <p:nvSpPr>
          <p:cNvPr id="50" name="Shape 33"/>
          <p:cNvSpPr/>
          <p:nvPr/>
        </p:nvSpPr>
        <p:spPr>
          <a:xfrm>
            <a:off x="6590995" y="4385462"/>
            <a:ext cx="5296205" cy="2457907"/>
          </a:xfrm>
          <a:prstGeom prst="roundRect">
            <a:avLst>
              <a:gd name="adj" fmla="val 1730"/>
            </a:avLst>
          </a:prstGeom>
          <a:solidFill>
            <a:srgbClr val="FFFFFF">
              <a:alpha val="85000"/>
            </a:srgbClr>
          </a:solidFill>
          <a:ln/>
          <a:effectLst>
            <a:outerShdw blurRad="63500" dist="38100" dir="5400000" algn="bl" rotWithShape="0">
              <a:srgbClr val="000000">
                <a:alpha val="10000"/>
              </a:srgbClr>
            </a:outerShdw>
          </a:effectLst>
        </p:spPr>
        <p:txBody>
          <a:bodyPr/>
          <a:lstStyle/>
          <a:p>
            <a:endParaRPr lang="en-US" dirty="0"/>
          </a:p>
        </p:txBody>
      </p:sp>
      <p:sp>
        <p:nvSpPr>
          <p:cNvPr id="51" name="Shape 34"/>
          <p:cNvSpPr/>
          <p:nvPr/>
        </p:nvSpPr>
        <p:spPr>
          <a:xfrm>
            <a:off x="6819595" y="4680814"/>
            <a:ext cx="476402" cy="476402"/>
          </a:xfrm>
          <a:prstGeom prst="ellipse">
            <a:avLst/>
          </a:prstGeom>
          <a:solidFill>
            <a:srgbClr val="1E3A8A"/>
          </a:solidFill>
          <a:ln/>
        </p:spPr>
      </p:sp>
      <p:sp>
        <p:nvSpPr>
          <p:cNvPr id="52" name="Text 35"/>
          <p:cNvSpPr txBox="1"/>
          <p:nvPr/>
        </p:nvSpPr>
        <p:spPr>
          <a:xfrm>
            <a:off x="1524305" y="6331306"/>
            <a:ext cx="3096158"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Research support for AI model development</a:t>
            </a:r>
            <a:endParaRPr lang="en-US" sz="1200" dirty="0"/>
          </a:p>
        </p:txBody>
      </p:sp>
      <p:pic>
        <p:nvPicPr>
          <p:cNvPr id="53" name="Image 15" descr="preencoded.png"/>
          <p:cNvPicPr>
            <a:picLocks noChangeAspect="1"/>
          </p:cNvPicPr>
          <p:nvPr/>
        </p:nvPicPr>
        <p:blipFill>
          <a:blip r:embed="rId7"/>
          <a:srcRect l="-80" r="-80"/>
          <a:stretch/>
        </p:blipFill>
        <p:spPr>
          <a:xfrm>
            <a:off x="6915607" y="4805172"/>
            <a:ext cx="286207" cy="228600"/>
          </a:xfrm>
          <a:prstGeom prst="rect">
            <a:avLst/>
          </a:prstGeom>
        </p:spPr>
      </p:pic>
      <p:sp>
        <p:nvSpPr>
          <p:cNvPr id="54" name="Text 36"/>
          <p:cNvSpPr txBox="1"/>
          <p:nvPr/>
        </p:nvSpPr>
        <p:spPr>
          <a:xfrm>
            <a:off x="7448702" y="4991710"/>
            <a:ext cx="1916582" cy="200254"/>
          </a:xfrm>
          <a:prstGeom prst="rect">
            <a:avLst/>
          </a:prstGeom>
          <a:noFill/>
          <a:ln/>
        </p:spPr>
        <p:txBody>
          <a:bodyPr wrap="square" lIns="0" tIns="0" rIns="0" bIns="0" rtlCol="0" anchor="ctr"/>
          <a:lstStyle/>
          <a:p>
            <a:pPr marL="0" indent="0" algn="l">
              <a:buNone/>
            </a:pPr>
            <a:r>
              <a:rPr lang="en-US" sz="1300" b="1" dirty="0">
                <a:solidFill>
                  <a:srgbClr val="C53030"/>
                </a:solidFill>
                <a:latin typeface="Montserrat" pitchFamily="34" charset="0"/>
                <a:ea typeface="Montserrat" pitchFamily="34" charset="-122"/>
                <a:cs typeface="Montserrat" pitchFamily="34" charset="-120"/>
              </a:rPr>
              <a:t>Operations Assistant</a:t>
            </a:r>
            <a:endParaRPr lang="en-US" sz="1300" dirty="0"/>
          </a:p>
        </p:txBody>
      </p:sp>
      <p:pic>
        <p:nvPicPr>
          <p:cNvPr id="55" name="Image 16" descr="preencoded.png"/>
          <p:cNvPicPr>
            <a:picLocks noChangeAspect="1"/>
          </p:cNvPicPr>
          <p:nvPr/>
        </p:nvPicPr>
        <p:blipFill>
          <a:blip r:embed="rId4"/>
          <a:srcRect/>
          <a:stretch/>
        </p:blipFill>
        <p:spPr>
          <a:xfrm>
            <a:off x="6819595" y="5482742"/>
            <a:ext cx="152705" cy="152705"/>
          </a:xfrm>
          <a:prstGeom prst="rect">
            <a:avLst/>
          </a:prstGeom>
        </p:spPr>
      </p:pic>
      <p:sp>
        <p:nvSpPr>
          <p:cNvPr id="56" name="Text 37"/>
          <p:cNvSpPr txBox="1"/>
          <p:nvPr/>
        </p:nvSpPr>
        <p:spPr>
          <a:xfrm>
            <a:off x="7048195" y="5461711"/>
            <a:ext cx="2781605"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AI data support and labeling operations</a:t>
            </a:r>
            <a:endParaRPr lang="en-US" sz="1200" dirty="0"/>
          </a:p>
        </p:txBody>
      </p:sp>
      <p:pic>
        <p:nvPicPr>
          <p:cNvPr id="57" name="Image 17" descr="preencoded.png"/>
          <p:cNvPicPr>
            <a:picLocks noChangeAspect="1"/>
          </p:cNvPicPr>
          <p:nvPr/>
        </p:nvPicPr>
        <p:blipFill>
          <a:blip r:embed="rId4"/>
          <a:srcRect/>
          <a:stretch/>
        </p:blipFill>
        <p:spPr>
          <a:xfrm>
            <a:off x="6819595" y="5772607"/>
            <a:ext cx="152705" cy="152705"/>
          </a:xfrm>
          <a:prstGeom prst="rect">
            <a:avLst/>
          </a:prstGeom>
        </p:spPr>
      </p:pic>
      <p:sp>
        <p:nvSpPr>
          <p:cNvPr id="58" name="Text 38"/>
          <p:cNvSpPr txBox="1"/>
          <p:nvPr/>
        </p:nvSpPr>
        <p:spPr>
          <a:xfrm>
            <a:off x="7048195" y="5751576"/>
            <a:ext cx="2581351"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User testing and feedback collection</a:t>
            </a:r>
            <a:endParaRPr lang="en-US" sz="1200" dirty="0"/>
          </a:p>
        </p:txBody>
      </p:sp>
      <p:pic>
        <p:nvPicPr>
          <p:cNvPr id="59" name="Image 18" descr="preencoded.png"/>
          <p:cNvPicPr>
            <a:picLocks noChangeAspect="1"/>
          </p:cNvPicPr>
          <p:nvPr/>
        </p:nvPicPr>
        <p:blipFill>
          <a:blip r:embed="rId4"/>
          <a:srcRect/>
          <a:stretch/>
        </p:blipFill>
        <p:spPr>
          <a:xfrm>
            <a:off x="6819595" y="6062472"/>
            <a:ext cx="152705" cy="152705"/>
          </a:xfrm>
          <a:prstGeom prst="rect">
            <a:avLst/>
          </a:prstGeom>
        </p:spPr>
      </p:pic>
      <p:sp>
        <p:nvSpPr>
          <p:cNvPr id="60" name="Text 39"/>
          <p:cNvSpPr txBox="1"/>
          <p:nvPr/>
        </p:nvSpPr>
        <p:spPr>
          <a:xfrm>
            <a:off x="7048195" y="6041441"/>
            <a:ext cx="3495751"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Implementation logistics for clinical environments</a:t>
            </a:r>
            <a:endParaRPr lang="en-US" sz="1200" dirty="0"/>
          </a:p>
        </p:txBody>
      </p:sp>
      <p:pic>
        <p:nvPicPr>
          <p:cNvPr id="61" name="Image 19" descr="preencoded.png"/>
          <p:cNvPicPr>
            <a:picLocks noChangeAspect="1"/>
          </p:cNvPicPr>
          <p:nvPr/>
        </p:nvPicPr>
        <p:blipFill>
          <a:blip r:embed="rId4"/>
          <a:srcRect/>
          <a:stretch/>
        </p:blipFill>
        <p:spPr>
          <a:xfrm>
            <a:off x="6819595" y="6352337"/>
            <a:ext cx="152705" cy="152705"/>
          </a:xfrm>
          <a:prstGeom prst="rect">
            <a:avLst/>
          </a:prstGeom>
        </p:spPr>
      </p:pic>
      <p:sp>
        <p:nvSpPr>
          <p:cNvPr id="62" name="Text 40"/>
          <p:cNvSpPr txBox="1"/>
          <p:nvPr/>
        </p:nvSpPr>
        <p:spPr>
          <a:xfrm>
            <a:off x="7048195" y="6331306"/>
            <a:ext cx="2991002"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Community outreach and health education</a:t>
            </a:r>
            <a:endParaRPr lang="en-US" sz="1200" dirty="0"/>
          </a:p>
        </p:txBody>
      </p:sp>
      <p:sp>
        <p:nvSpPr>
          <p:cNvPr id="63" name="Shape 41"/>
          <p:cNvSpPr/>
          <p:nvPr/>
        </p:nvSpPr>
        <p:spPr>
          <a:xfrm>
            <a:off x="1067105" y="7296912"/>
            <a:ext cx="10820095" cy="1495044"/>
          </a:xfrm>
          <a:prstGeom prst="roundRect">
            <a:avLst>
              <a:gd name="adj" fmla="val 4675"/>
            </a:avLst>
          </a:prstGeom>
          <a:solidFill>
            <a:srgbClr val="FFFFFF">
              <a:alpha val="85000"/>
            </a:srgbClr>
          </a:solidFill>
          <a:ln/>
          <a:effectLst>
            <a:outerShdw blurRad="63500" dist="38100" dir="5400000" algn="bl" rotWithShape="0">
              <a:srgbClr val="000000">
                <a:alpha val="10000"/>
              </a:srgbClr>
            </a:outerShdw>
          </a:effectLst>
        </p:spPr>
      </p:sp>
      <p:pic>
        <p:nvPicPr>
          <p:cNvPr id="64" name="Image 20" descr="preencoded.png"/>
          <p:cNvPicPr>
            <a:picLocks noChangeAspect="1"/>
          </p:cNvPicPr>
          <p:nvPr/>
        </p:nvPicPr>
        <p:blipFill>
          <a:blip r:embed="rId8"/>
          <a:srcRect l="-80" r="-80"/>
          <a:stretch/>
        </p:blipFill>
        <p:spPr>
          <a:xfrm>
            <a:off x="1295705" y="7559345"/>
            <a:ext cx="286207" cy="228600"/>
          </a:xfrm>
          <a:prstGeom prst="rect">
            <a:avLst/>
          </a:prstGeom>
        </p:spPr>
      </p:pic>
      <p:sp>
        <p:nvSpPr>
          <p:cNvPr id="65" name="Text 42"/>
          <p:cNvSpPr txBox="1"/>
          <p:nvPr/>
        </p:nvSpPr>
        <p:spPr>
          <a:xfrm>
            <a:off x="1580998" y="7525512"/>
            <a:ext cx="2406701" cy="305410"/>
          </a:xfrm>
          <a:prstGeom prst="rect">
            <a:avLst/>
          </a:prstGeom>
          <a:noFill/>
          <a:ln/>
        </p:spPr>
        <p:txBody>
          <a:bodyPr wrap="square" lIns="0" tIns="0" rIns="0" bIns="0" rtlCol="0" anchor="ctr"/>
          <a:lstStyle/>
          <a:p>
            <a:pPr marL="0" indent="0" algn="l">
              <a:buNone/>
            </a:pPr>
            <a:r>
              <a:rPr lang="en-US" sz="1500" b="1" dirty="0">
                <a:solidFill>
                  <a:srgbClr val="1E3A8A"/>
                </a:solidFill>
                <a:latin typeface="Montserrat" pitchFamily="34" charset="0"/>
                <a:ea typeface="Montserrat" pitchFamily="34" charset="-122"/>
                <a:cs typeface="Montserrat" pitchFamily="34" charset="-120"/>
              </a:rPr>
              <a:t>Why Our Team Excels</a:t>
            </a:r>
            <a:endParaRPr lang="en-US" sz="1500" dirty="0"/>
          </a:p>
        </p:txBody>
      </p:sp>
      <p:pic>
        <p:nvPicPr>
          <p:cNvPr id="66" name="Image 21" descr="preencoded.png"/>
          <p:cNvPicPr>
            <a:picLocks noChangeAspect="1"/>
          </p:cNvPicPr>
          <p:nvPr/>
        </p:nvPicPr>
        <p:blipFill>
          <a:blip r:embed="rId4"/>
          <a:srcRect/>
          <a:stretch/>
        </p:blipFill>
        <p:spPr>
          <a:xfrm>
            <a:off x="1295705" y="8005572"/>
            <a:ext cx="152705" cy="152705"/>
          </a:xfrm>
          <a:prstGeom prst="rect">
            <a:avLst/>
          </a:prstGeom>
        </p:spPr>
      </p:pic>
      <p:sp>
        <p:nvSpPr>
          <p:cNvPr id="67" name="Text 43"/>
          <p:cNvSpPr txBox="1"/>
          <p:nvPr/>
        </p:nvSpPr>
        <p:spPr>
          <a:xfrm>
            <a:off x="1524305" y="7984541"/>
            <a:ext cx="1648663"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Medical + AI expertise</a:t>
            </a:r>
            <a:endParaRPr lang="en-US" sz="1200" dirty="0"/>
          </a:p>
        </p:txBody>
      </p:sp>
      <p:sp>
        <p:nvSpPr>
          <p:cNvPr id="68" name="Text 44"/>
          <p:cNvSpPr txBox="1"/>
          <p:nvPr/>
        </p:nvSpPr>
        <p:spPr>
          <a:xfrm>
            <a:off x="3050438" y="7984541"/>
            <a:ext cx="2000707"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with proven implementation</a:t>
            </a:r>
            <a:endParaRPr lang="en-US" sz="1200" dirty="0"/>
          </a:p>
        </p:txBody>
      </p:sp>
      <p:pic>
        <p:nvPicPr>
          <p:cNvPr id="69" name="Image 22" descr="preencoded.png"/>
          <p:cNvPicPr>
            <a:picLocks noChangeAspect="1"/>
          </p:cNvPicPr>
          <p:nvPr/>
        </p:nvPicPr>
        <p:blipFill>
          <a:blip r:embed="rId4"/>
          <a:srcRect/>
          <a:stretch/>
        </p:blipFill>
        <p:spPr>
          <a:xfrm>
            <a:off x="6553505" y="8005572"/>
            <a:ext cx="152705" cy="152705"/>
          </a:xfrm>
          <a:prstGeom prst="rect">
            <a:avLst/>
          </a:prstGeom>
        </p:spPr>
      </p:pic>
      <p:sp>
        <p:nvSpPr>
          <p:cNvPr id="70" name="Text 45"/>
          <p:cNvSpPr txBox="1"/>
          <p:nvPr/>
        </p:nvSpPr>
        <p:spPr>
          <a:xfrm>
            <a:off x="6782105" y="7984541"/>
            <a:ext cx="981151"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Field-proven</a:t>
            </a:r>
            <a:endParaRPr lang="en-US" sz="1200" dirty="0"/>
          </a:p>
        </p:txBody>
      </p:sp>
      <p:sp>
        <p:nvSpPr>
          <p:cNvPr id="71" name="Text 46"/>
          <p:cNvSpPr txBox="1"/>
          <p:nvPr/>
        </p:nvSpPr>
        <p:spPr>
          <a:xfrm>
            <a:off x="7642555" y="7984541"/>
            <a:ext cx="2563063"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with real cardiovascular patient care</a:t>
            </a:r>
            <a:endParaRPr lang="en-US" sz="1200" dirty="0"/>
          </a:p>
        </p:txBody>
      </p:sp>
      <p:pic>
        <p:nvPicPr>
          <p:cNvPr id="72" name="Image 23" descr="preencoded.png"/>
          <p:cNvPicPr>
            <a:picLocks noChangeAspect="1"/>
          </p:cNvPicPr>
          <p:nvPr/>
        </p:nvPicPr>
        <p:blipFill>
          <a:blip r:embed="rId4"/>
          <a:srcRect/>
          <a:stretch/>
        </p:blipFill>
        <p:spPr>
          <a:xfrm>
            <a:off x="1295705" y="8371332"/>
            <a:ext cx="152705" cy="152705"/>
          </a:xfrm>
          <a:prstGeom prst="rect">
            <a:avLst/>
          </a:prstGeom>
        </p:spPr>
      </p:pic>
      <p:sp>
        <p:nvSpPr>
          <p:cNvPr id="73" name="Text 47"/>
          <p:cNvSpPr txBox="1"/>
          <p:nvPr/>
        </p:nvSpPr>
        <p:spPr>
          <a:xfrm>
            <a:off x="1524305" y="8350301"/>
            <a:ext cx="1495958"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Community focused</a:t>
            </a:r>
            <a:endParaRPr lang="en-US" sz="1200" dirty="0"/>
          </a:p>
        </p:txBody>
      </p:sp>
      <p:sp>
        <p:nvSpPr>
          <p:cNvPr id="74" name="Text 48"/>
          <p:cNvSpPr txBox="1"/>
          <p:nvPr/>
        </p:nvSpPr>
        <p:spPr>
          <a:xfrm>
            <a:off x="6782105" y="8350301"/>
            <a:ext cx="1476756" cy="181051"/>
          </a:xfrm>
          <a:prstGeom prst="rect">
            <a:avLst/>
          </a:prstGeom>
          <a:noFill/>
          <a:ln/>
        </p:spPr>
        <p:txBody>
          <a:bodyPr wrap="square" lIns="0" tIns="0" rIns="0" bIns="0" rtlCol="0" anchor="ctr"/>
          <a:lstStyle/>
          <a:p>
            <a:pPr marL="0" indent="0" algn="l">
              <a:buNone/>
            </a:pPr>
            <a:r>
              <a:rPr lang="en-US" sz="1200" b="1" dirty="0">
                <a:solidFill>
                  <a:srgbClr val="1E293B"/>
                </a:solidFill>
                <a:latin typeface="Roboto" pitchFamily="34" charset="0"/>
                <a:ea typeface="Roboto" pitchFamily="34" charset="-122"/>
                <a:cs typeface="Roboto" pitchFamily="34" charset="-120"/>
              </a:rPr>
              <a:t>Validasi klinis nyata</a:t>
            </a:r>
            <a:endParaRPr lang="en-US" sz="1200" dirty="0"/>
          </a:p>
        </p:txBody>
      </p:sp>
      <p:sp>
        <p:nvSpPr>
          <p:cNvPr id="75" name="Text 49"/>
          <p:cNvSpPr txBox="1"/>
          <p:nvPr/>
        </p:nvSpPr>
        <p:spPr>
          <a:xfrm>
            <a:off x="2902306" y="8350301"/>
            <a:ext cx="1791310"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with local health insights</a:t>
            </a:r>
            <a:endParaRPr lang="en-US" sz="1200" dirty="0"/>
          </a:p>
        </p:txBody>
      </p:sp>
      <p:pic>
        <p:nvPicPr>
          <p:cNvPr id="76" name="Image 24" descr="preencoded.png"/>
          <p:cNvPicPr>
            <a:picLocks noChangeAspect="1"/>
          </p:cNvPicPr>
          <p:nvPr/>
        </p:nvPicPr>
        <p:blipFill>
          <a:blip r:embed="rId4"/>
          <a:srcRect/>
          <a:stretch/>
        </p:blipFill>
        <p:spPr>
          <a:xfrm>
            <a:off x="6553505" y="8371332"/>
            <a:ext cx="152705" cy="152705"/>
          </a:xfrm>
          <a:prstGeom prst="rect">
            <a:avLst/>
          </a:prstGeom>
        </p:spPr>
      </p:pic>
      <p:sp>
        <p:nvSpPr>
          <p:cNvPr id="77" name="Text 50"/>
          <p:cNvSpPr txBox="1"/>
          <p:nvPr/>
        </p:nvSpPr>
        <p:spPr>
          <a:xfrm>
            <a:off x="8143646" y="8350301"/>
            <a:ext cx="2248510"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through Puskesmas experience</a:t>
            </a:r>
            <a:endParaRPr lang="en-US" sz="1200" dirty="0"/>
          </a:p>
        </p:txBody>
      </p:sp>
      <p:sp>
        <p:nvSpPr>
          <p:cNvPr id="78" name="Text 51"/>
          <p:cNvSpPr txBox="1"/>
          <p:nvPr/>
        </p:nvSpPr>
        <p:spPr>
          <a:xfrm>
            <a:off x="5816498" y="8954719"/>
            <a:ext cx="6168542" cy="143561"/>
          </a:xfrm>
          <a:prstGeom prst="rect">
            <a:avLst/>
          </a:prstGeom>
          <a:noFill/>
          <a:ln/>
        </p:spPr>
        <p:txBody>
          <a:bodyPr wrap="square" lIns="0" tIns="0" rIns="0" bIns="0" rtlCol="0" anchor="ctr"/>
          <a:lstStyle/>
          <a:p>
            <a:pPr marL="0" indent="0" algn="r">
              <a:buNone/>
            </a:pPr>
            <a:r>
              <a:rPr lang="en-US" sz="900" dirty="0">
                <a:solidFill>
                  <a:srgbClr val="64748B"/>
                </a:solidFill>
                <a:latin typeface="Roboto" pitchFamily="34" charset="0"/>
                <a:ea typeface="Roboto" pitchFamily="34" charset="-122"/>
                <a:cs typeface="Roboto" pitchFamily="34" charset="-120"/>
              </a:rPr>
              <a:t>AI Konsultan Cardiovascular Indonesia • Team credentials &amp; expertise • Indonesia Healthcare AI Hackathon 2025</a:t>
            </a:r>
            <a:endParaRPr lang="en-US" sz="900" dirty="0"/>
          </a:p>
        </p:txBody>
      </p:sp>
      <p:sp>
        <p:nvSpPr>
          <p:cNvPr id="79" name="Text 13">
            <a:extLst>
              <a:ext uri="{FF2B5EF4-FFF2-40B4-BE49-F238E27FC236}">
                <a16:creationId xmlns:a16="http://schemas.microsoft.com/office/drawing/2014/main" id="{3440D5AE-6D01-061F-81A9-4A9AF461F427}"/>
              </a:ext>
            </a:extLst>
          </p:cNvPr>
          <p:cNvSpPr txBox="1"/>
          <p:nvPr/>
        </p:nvSpPr>
        <p:spPr>
          <a:xfrm>
            <a:off x="7451800" y="4678072"/>
            <a:ext cx="2769718" cy="235000"/>
          </a:xfrm>
          <a:prstGeom prst="rect">
            <a:avLst/>
          </a:prstGeom>
          <a:noFill/>
          <a:ln/>
        </p:spPr>
        <p:txBody>
          <a:bodyPr wrap="square" lIns="0" tIns="0" rIns="0" bIns="0" rtlCol="0" anchor="ctr"/>
          <a:lstStyle/>
          <a:p>
            <a:pPr marL="0" indent="0" algn="l">
              <a:buNone/>
            </a:pPr>
            <a:r>
              <a:rPr lang="en-US" sz="1600" b="1" dirty="0">
                <a:solidFill>
                  <a:srgbClr val="1E3A8A"/>
                </a:solidFill>
                <a:latin typeface="Montserrat" pitchFamily="34" charset="0"/>
                <a:ea typeface="Montserrat" pitchFamily="34" charset="-122"/>
                <a:cs typeface="Montserrat" pitchFamily="34" charset="-120"/>
              </a:rPr>
              <a:t>DINI FITRIANI</a:t>
            </a:r>
            <a:endParaRPr lang="en-US"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0" y="0"/>
            <a:ext cx="12191695" cy="8248802"/>
          </a:xfrm>
          <a:prstGeom prst="rect">
            <a:avLst/>
          </a:prstGeom>
          <a:solidFill>
            <a:srgbClr val="F8FAFC"/>
          </a:solidFill>
          <a:ln/>
        </p:spPr>
      </p:sp>
      <p:sp>
        <p:nvSpPr>
          <p:cNvPr id="3" name="Shape 1"/>
          <p:cNvSpPr/>
          <p:nvPr/>
        </p:nvSpPr>
        <p:spPr>
          <a:xfrm>
            <a:off x="0" y="0"/>
            <a:ext cx="12191695" cy="8248802"/>
          </a:xfrm>
          <a:prstGeom prst="rect">
            <a:avLst/>
          </a:prstGeom>
          <a:solidFill>
            <a:srgbClr val="F0F4F8"/>
          </a:solidFill>
          <a:ln/>
        </p:spPr>
      </p:sp>
      <p:sp>
        <p:nvSpPr>
          <p:cNvPr id="4" name="Shape 2"/>
          <p:cNvSpPr/>
          <p:nvPr/>
        </p:nvSpPr>
        <p:spPr>
          <a:xfrm>
            <a:off x="0" y="0"/>
            <a:ext cx="761695" cy="8248802"/>
          </a:xfrm>
          <a:prstGeom prst="rect">
            <a:avLst/>
          </a:prstGeom>
          <a:solidFill>
            <a:srgbClr val="1E3A8A"/>
          </a:solidFill>
          <a:ln/>
        </p:spPr>
      </p:sp>
      <p:sp>
        <p:nvSpPr>
          <p:cNvPr id="5" name="Shape 3"/>
          <p:cNvSpPr/>
          <p:nvPr/>
        </p:nvSpPr>
        <p:spPr>
          <a:xfrm>
            <a:off x="381305" y="1143000"/>
            <a:ext cx="190195" cy="190195"/>
          </a:xfrm>
          <a:prstGeom prst="ellipse">
            <a:avLst/>
          </a:prstGeom>
          <a:solidFill>
            <a:srgbClr val="C53030"/>
          </a:solidFill>
          <a:ln/>
        </p:spPr>
      </p:sp>
      <p:sp>
        <p:nvSpPr>
          <p:cNvPr id="6" name="Shape 4"/>
          <p:cNvSpPr/>
          <p:nvPr/>
        </p:nvSpPr>
        <p:spPr>
          <a:xfrm>
            <a:off x="381305" y="1524305"/>
            <a:ext cx="190195" cy="190195"/>
          </a:xfrm>
          <a:prstGeom prst="ellipse">
            <a:avLst/>
          </a:prstGeom>
          <a:solidFill>
            <a:srgbClr val="C53030"/>
          </a:solidFill>
          <a:ln/>
        </p:spPr>
      </p:sp>
      <p:sp>
        <p:nvSpPr>
          <p:cNvPr id="7" name="Shape 5"/>
          <p:cNvSpPr/>
          <p:nvPr/>
        </p:nvSpPr>
        <p:spPr>
          <a:xfrm>
            <a:off x="381305" y="1904695"/>
            <a:ext cx="190195" cy="190195"/>
          </a:xfrm>
          <a:prstGeom prst="ellipse">
            <a:avLst/>
          </a:prstGeom>
          <a:solidFill>
            <a:srgbClr val="C53030"/>
          </a:solidFill>
          <a:ln/>
        </p:spPr>
      </p:sp>
      <p:sp>
        <p:nvSpPr>
          <p:cNvPr id="8" name="Shape 6"/>
          <p:cNvSpPr/>
          <p:nvPr/>
        </p:nvSpPr>
        <p:spPr>
          <a:xfrm>
            <a:off x="1067105" y="1380744"/>
            <a:ext cx="10820095" cy="19202"/>
          </a:xfrm>
          <a:prstGeom prst="rect">
            <a:avLst/>
          </a:prstGeom>
          <a:solidFill>
            <a:srgbClr val="E2E8F0"/>
          </a:solidFill>
          <a:ln/>
        </p:spPr>
      </p:sp>
      <p:pic>
        <p:nvPicPr>
          <p:cNvPr id="9" name="Image 0" descr="preencoded.png"/>
          <p:cNvPicPr>
            <a:picLocks noChangeAspect="1"/>
          </p:cNvPicPr>
          <p:nvPr/>
        </p:nvPicPr>
        <p:blipFill>
          <a:blip r:embed="rId3"/>
          <a:srcRect/>
          <a:stretch/>
        </p:blipFill>
        <p:spPr>
          <a:xfrm>
            <a:off x="1067105" y="390449"/>
            <a:ext cx="381305" cy="381305"/>
          </a:xfrm>
          <a:prstGeom prst="rect">
            <a:avLst/>
          </a:prstGeom>
        </p:spPr>
      </p:pic>
      <p:sp>
        <p:nvSpPr>
          <p:cNvPr id="10" name="Text 7"/>
          <p:cNvSpPr txBox="1"/>
          <p:nvPr/>
        </p:nvSpPr>
        <p:spPr>
          <a:xfrm>
            <a:off x="1524305" y="352044"/>
            <a:ext cx="5649163" cy="467258"/>
          </a:xfrm>
          <a:prstGeom prst="rect">
            <a:avLst/>
          </a:prstGeom>
          <a:noFill/>
          <a:ln/>
        </p:spPr>
        <p:txBody>
          <a:bodyPr wrap="square" lIns="0" tIns="0" rIns="0" bIns="0" rtlCol="0" anchor="ctr"/>
          <a:lstStyle/>
          <a:p>
            <a:pPr marL="0" indent="0" algn="l">
              <a:buNone/>
            </a:pPr>
            <a:r>
              <a:rPr lang="en-US" sz="3000" b="1" dirty="0">
                <a:solidFill>
                  <a:srgbClr val="1E3A8A"/>
                </a:solidFill>
                <a:latin typeface="Montserrat" pitchFamily="34" charset="0"/>
                <a:ea typeface="Montserrat" pitchFamily="34" charset="-122"/>
                <a:cs typeface="Montserrat" pitchFamily="34" charset="-120"/>
              </a:rPr>
              <a:t>Business Model &amp; Revenue</a:t>
            </a:r>
            <a:endParaRPr lang="en-US" sz="3000" dirty="0"/>
          </a:p>
        </p:txBody>
      </p:sp>
      <p:sp>
        <p:nvSpPr>
          <p:cNvPr id="11" name="Text 8"/>
          <p:cNvSpPr txBox="1"/>
          <p:nvPr/>
        </p:nvSpPr>
        <p:spPr>
          <a:xfrm>
            <a:off x="1067105" y="972007"/>
            <a:ext cx="4604918" cy="219456"/>
          </a:xfrm>
          <a:prstGeom prst="rect">
            <a:avLst/>
          </a:prstGeom>
          <a:noFill/>
          <a:ln/>
        </p:spPr>
        <p:txBody>
          <a:bodyPr wrap="square" lIns="0" tIns="0" rIns="0" bIns="0" rtlCol="0" anchor="ctr"/>
          <a:lstStyle/>
          <a:p>
            <a:pPr marL="0" indent="0" algn="l">
              <a:buNone/>
            </a:pPr>
            <a:r>
              <a:rPr lang="en-US" sz="1400" dirty="0">
                <a:solidFill>
                  <a:srgbClr val="475569"/>
                </a:solidFill>
                <a:latin typeface="Roboto" pitchFamily="34" charset="0"/>
                <a:ea typeface="Roboto" pitchFamily="34" charset="-122"/>
                <a:cs typeface="Roboto" pitchFamily="34" charset="-120"/>
              </a:rPr>
              <a:t>Multi-channel strategy with diversified revenue streams</a:t>
            </a:r>
            <a:endParaRPr lang="en-US" sz="1400" dirty="0"/>
          </a:p>
        </p:txBody>
      </p:sp>
      <p:sp>
        <p:nvSpPr>
          <p:cNvPr id="12" name="Shape 9"/>
          <p:cNvSpPr/>
          <p:nvPr/>
        </p:nvSpPr>
        <p:spPr>
          <a:xfrm>
            <a:off x="1067105" y="1702613"/>
            <a:ext cx="3504895" cy="2609698"/>
          </a:xfrm>
          <a:prstGeom prst="roundRect">
            <a:avLst>
              <a:gd name="adj" fmla="val 1535"/>
            </a:avLst>
          </a:prstGeom>
          <a:solidFill>
            <a:srgbClr val="FFFFFF">
              <a:alpha val="85000"/>
            </a:srgbClr>
          </a:solidFill>
          <a:ln/>
          <a:effectLst>
            <a:outerShdw blurRad="63500" dist="38100" dir="5400000" algn="bl" rotWithShape="0">
              <a:srgbClr val="000000">
                <a:alpha val="10000"/>
              </a:srgbClr>
            </a:outerShdw>
          </a:effectLst>
        </p:spPr>
      </p:sp>
      <p:sp>
        <p:nvSpPr>
          <p:cNvPr id="13" name="Shape 10"/>
          <p:cNvSpPr/>
          <p:nvPr/>
        </p:nvSpPr>
        <p:spPr>
          <a:xfrm>
            <a:off x="4724705" y="1702613"/>
            <a:ext cx="3504895" cy="2609698"/>
          </a:xfrm>
          <a:prstGeom prst="roundRect">
            <a:avLst>
              <a:gd name="adj" fmla="val 1535"/>
            </a:avLst>
          </a:prstGeom>
          <a:solidFill>
            <a:srgbClr val="FFFFFF">
              <a:alpha val="85000"/>
            </a:srgbClr>
          </a:solidFill>
          <a:ln/>
          <a:effectLst>
            <a:outerShdw blurRad="63500" dist="38100" dir="5400000" algn="bl" rotWithShape="0">
              <a:srgbClr val="000000">
                <a:alpha val="10000"/>
              </a:srgbClr>
            </a:outerShdw>
          </a:effectLst>
        </p:spPr>
      </p:sp>
      <p:sp>
        <p:nvSpPr>
          <p:cNvPr id="14" name="Text 11"/>
          <p:cNvSpPr txBox="1"/>
          <p:nvPr/>
        </p:nvSpPr>
        <p:spPr>
          <a:xfrm>
            <a:off x="1371600" y="1931213"/>
            <a:ext cx="617220" cy="324612"/>
          </a:xfrm>
          <a:prstGeom prst="rect">
            <a:avLst/>
          </a:prstGeom>
          <a:noFill/>
          <a:ln/>
        </p:spPr>
        <p:txBody>
          <a:bodyPr wrap="square" lIns="0" tIns="0" rIns="0" bIns="0" rtlCol="0" anchor="ctr"/>
          <a:lstStyle/>
          <a:p>
            <a:pPr marL="0" indent="0" algn="l">
              <a:buNone/>
            </a:pPr>
            <a:r>
              <a:rPr lang="en-US" sz="1600" b="1" dirty="0">
                <a:solidFill>
                  <a:srgbClr val="1E3A8A"/>
                </a:solidFill>
                <a:latin typeface="Montserrat" pitchFamily="34" charset="0"/>
                <a:ea typeface="Montserrat" pitchFamily="34" charset="-122"/>
                <a:cs typeface="Montserrat" pitchFamily="34" charset="-120"/>
              </a:rPr>
              <a:t>B2G</a:t>
            </a:r>
            <a:endParaRPr lang="en-US" sz="1600" dirty="0"/>
          </a:p>
        </p:txBody>
      </p:sp>
      <p:sp>
        <p:nvSpPr>
          <p:cNvPr id="15" name="Text 12"/>
          <p:cNvSpPr txBox="1"/>
          <p:nvPr/>
        </p:nvSpPr>
        <p:spPr>
          <a:xfrm>
            <a:off x="5257800" y="1931213"/>
            <a:ext cx="617220" cy="324612"/>
          </a:xfrm>
          <a:prstGeom prst="rect">
            <a:avLst/>
          </a:prstGeom>
          <a:noFill/>
          <a:ln/>
        </p:spPr>
        <p:txBody>
          <a:bodyPr wrap="square" lIns="0" tIns="0" rIns="0" bIns="0" rtlCol="0" anchor="ctr"/>
          <a:lstStyle/>
          <a:p>
            <a:pPr marL="0" indent="0" algn="l">
              <a:buNone/>
            </a:pPr>
            <a:r>
              <a:rPr lang="en-US" sz="1600" b="1" dirty="0">
                <a:solidFill>
                  <a:srgbClr val="1E3A8A"/>
                </a:solidFill>
                <a:latin typeface="Montserrat" pitchFamily="34" charset="0"/>
                <a:ea typeface="Montserrat" pitchFamily="34" charset="-122"/>
                <a:cs typeface="Montserrat" pitchFamily="34" charset="-120"/>
              </a:rPr>
              <a:t>B2B</a:t>
            </a:r>
            <a:endParaRPr lang="en-US" sz="1600" dirty="0"/>
          </a:p>
        </p:txBody>
      </p:sp>
      <p:sp>
        <p:nvSpPr>
          <p:cNvPr id="16" name="Text 13"/>
          <p:cNvSpPr txBox="1"/>
          <p:nvPr/>
        </p:nvSpPr>
        <p:spPr>
          <a:xfrm>
            <a:off x="1295705" y="2337206"/>
            <a:ext cx="2400300"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Government &amp; Healthcare System</a:t>
            </a:r>
            <a:endParaRPr lang="en-US" sz="1200" dirty="0"/>
          </a:p>
        </p:txBody>
      </p:sp>
      <p:pic>
        <p:nvPicPr>
          <p:cNvPr id="17" name="Image 1" descr="preencoded.png"/>
          <p:cNvPicPr>
            <a:picLocks noChangeAspect="1"/>
          </p:cNvPicPr>
          <p:nvPr/>
        </p:nvPicPr>
        <p:blipFill>
          <a:blip r:embed="rId4"/>
          <a:srcRect/>
          <a:stretch/>
        </p:blipFill>
        <p:spPr>
          <a:xfrm>
            <a:off x="1295705" y="2731313"/>
            <a:ext cx="152705" cy="152705"/>
          </a:xfrm>
          <a:prstGeom prst="rect">
            <a:avLst/>
          </a:prstGeom>
        </p:spPr>
      </p:pic>
      <p:sp>
        <p:nvSpPr>
          <p:cNvPr id="18" name="Text 14"/>
          <p:cNvSpPr txBox="1"/>
          <p:nvPr/>
        </p:nvSpPr>
        <p:spPr>
          <a:xfrm>
            <a:off x="1524305" y="2713025"/>
            <a:ext cx="2509114" cy="391363"/>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Licensing for Kemenkes/SATUSEHAT integration</a:t>
            </a:r>
            <a:endParaRPr lang="en-US" sz="1100" dirty="0"/>
          </a:p>
        </p:txBody>
      </p:sp>
      <p:pic>
        <p:nvPicPr>
          <p:cNvPr id="19" name="Image 2" descr="preencoded.png"/>
          <p:cNvPicPr>
            <a:picLocks noChangeAspect="1"/>
          </p:cNvPicPr>
          <p:nvPr/>
        </p:nvPicPr>
        <p:blipFill>
          <a:blip r:embed="rId4"/>
          <a:srcRect/>
          <a:stretch/>
        </p:blipFill>
        <p:spPr>
          <a:xfrm>
            <a:off x="1295705" y="3242462"/>
            <a:ext cx="152705" cy="152705"/>
          </a:xfrm>
          <a:prstGeom prst="rect">
            <a:avLst/>
          </a:prstGeom>
        </p:spPr>
      </p:pic>
      <p:sp>
        <p:nvSpPr>
          <p:cNvPr id="20" name="Text 15"/>
          <p:cNvSpPr txBox="1"/>
          <p:nvPr/>
        </p:nvSpPr>
        <p:spPr>
          <a:xfrm>
            <a:off x="1524305" y="3223260"/>
            <a:ext cx="2528316"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National CVD prevention program API</a:t>
            </a:r>
            <a:endParaRPr lang="en-US" sz="1100" dirty="0"/>
          </a:p>
        </p:txBody>
      </p:sp>
      <p:pic>
        <p:nvPicPr>
          <p:cNvPr id="21" name="Image 3" descr="preencoded.png"/>
          <p:cNvPicPr>
            <a:picLocks noChangeAspect="1"/>
          </p:cNvPicPr>
          <p:nvPr/>
        </p:nvPicPr>
        <p:blipFill>
          <a:blip r:embed="rId4"/>
          <a:srcRect/>
          <a:stretch/>
        </p:blipFill>
        <p:spPr>
          <a:xfrm>
            <a:off x="1295705" y="3535985"/>
            <a:ext cx="152705" cy="152705"/>
          </a:xfrm>
          <a:prstGeom prst="rect">
            <a:avLst/>
          </a:prstGeom>
        </p:spPr>
      </p:pic>
      <p:sp>
        <p:nvSpPr>
          <p:cNvPr id="22" name="Text 16"/>
          <p:cNvSpPr txBox="1"/>
          <p:nvPr/>
        </p:nvSpPr>
        <p:spPr>
          <a:xfrm>
            <a:off x="1524305" y="3516782"/>
            <a:ext cx="2232965"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Puskesmas deployment program</a:t>
            </a:r>
            <a:endParaRPr lang="en-US" sz="1100" dirty="0"/>
          </a:p>
        </p:txBody>
      </p:sp>
      <p:pic>
        <p:nvPicPr>
          <p:cNvPr id="23" name="Image 4" descr="preencoded.png"/>
          <p:cNvPicPr>
            <a:picLocks noChangeAspect="1"/>
          </p:cNvPicPr>
          <p:nvPr/>
        </p:nvPicPr>
        <p:blipFill>
          <a:blip r:embed="rId5"/>
          <a:srcRect t="-43" b="-43"/>
          <a:stretch/>
        </p:blipFill>
        <p:spPr>
          <a:xfrm>
            <a:off x="1295705" y="3828593"/>
            <a:ext cx="133502" cy="152705"/>
          </a:xfrm>
          <a:prstGeom prst="rect">
            <a:avLst/>
          </a:prstGeom>
        </p:spPr>
      </p:pic>
      <p:sp>
        <p:nvSpPr>
          <p:cNvPr id="24" name="Shape 17"/>
          <p:cNvSpPr/>
          <p:nvPr/>
        </p:nvSpPr>
        <p:spPr>
          <a:xfrm>
            <a:off x="8382305" y="1702613"/>
            <a:ext cx="3504895" cy="2609698"/>
          </a:xfrm>
          <a:prstGeom prst="roundRect">
            <a:avLst>
              <a:gd name="adj" fmla="val 1535"/>
            </a:avLst>
          </a:prstGeom>
          <a:solidFill>
            <a:srgbClr val="FFFFFF">
              <a:alpha val="85000"/>
            </a:srgbClr>
          </a:solidFill>
          <a:ln/>
          <a:effectLst>
            <a:outerShdw blurRad="63500" dist="38100" dir="5400000" algn="bl" rotWithShape="0">
              <a:srgbClr val="000000">
                <a:alpha val="10000"/>
              </a:srgbClr>
            </a:outerShdw>
          </a:effectLst>
        </p:spPr>
      </p:sp>
      <p:sp>
        <p:nvSpPr>
          <p:cNvPr id="25" name="Text 18"/>
          <p:cNvSpPr txBox="1"/>
          <p:nvPr/>
        </p:nvSpPr>
        <p:spPr>
          <a:xfrm>
            <a:off x="4953305" y="2337206"/>
            <a:ext cx="2153412"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Clinics &amp; Healthcare Providers</a:t>
            </a:r>
            <a:endParaRPr lang="en-US" sz="1200" dirty="0"/>
          </a:p>
        </p:txBody>
      </p:sp>
      <p:sp>
        <p:nvSpPr>
          <p:cNvPr id="26" name="Text 19"/>
          <p:cNvSpPr txBox="1"/>
          <p:nvPr/>
        </p:nvSpPr>
        <p:spPr>
          <a:xfrm>
            <a:off x="2499055" y="3810305"/>
            <a:ext cx="861365"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Rp 5M/year</a:t>
            </a:r>
            <a:endParaRPr lang="en-US" sz="1100" dirty="0"/>
          </a:p>
        </p:txBody>
      </p:sp>
      <p:sp>
        <p:nvSpPr>
          <p:cNvPr id="27" name="Text 20"/>
          <p:cNvSpPr txBox="1"/>
          <p:nvPr/>
        </p:nvSpPr>
        <p:spPr>
          <a:xfrm>
            <a:off x="1505102" y="3810305"/>
            <a:ext cx="1109167" cy="171907"/>
          </a:xfrm>
          <a:prstGeom prst="rect">
            <a:avLst/>
          </a:prstGeom>
          <a:noFill/>
          <a:ln/>
        </p:spPr>
        <p:txBody>
          <a:bodyPr wrap="square" lIns="0" tIns="0" rIns="0" bIns="0" rtlCol="0" anchor="ctr"/>
          <a:lstStyle/>
          <a:p>
            <a:pPr marL="0" indent="0" algn="l">
              <a:buNone/>
            </a:pPr>
            <a:r>
              <a:rPr lang="en-US" sz="1100" b="1" dirty="0">
                <a:solidFill>
                  <a:srgbClr val="1E293B"/>
                </a:solidFill>
                <a:latin typeface="Roboto" pitchFamily="34" charset="0"/>
                <a:ea typeface="Roboto" pitchFamily="34" charset="-122"/>
                <a:cs typeface="Roboto" pitchFamily="34" charset="-120"/>
              </a:rPr>
              <a:t>Annual license:</a:t>
            </a:r>
            <a:endParaRPr lang="en-US" sz="1100" dirty="0"/>
          </a:p>
        </p:txBody>
      </p:sp>
      <p:pic>
        <p:nvPicPr>
          <p:cNvPr id="28" name="Image 5" descr="preencoded.png"/>
          <p:cNvPicPr>
            <a:picLocks noChangeAspect="1"/>
          </p:cNvPicPr>
          <p:nvPr/>
        </p:nvPicPr>
        <p:blipFill>
          <a:blip r:embed="rId6"/>
          <a:srcRect l="-505" r="-505"/>
          <a:stretch/>
        </p:blipFill>
        <p:spPr>
          <a:xfrm>
            <a:off x="4953305" y="2000707"/>
            <a:ext cx="228600" cy="181051"/>
          </a:xfrm>
          <a:prstGeom prst="rect">
            <a:avLst/>
          </a:prstGeom>
        </p:spPr>
      </p:pic>
      <p:pic>
        <p:nvPicPr>
          <p:cNvPr id="29" name="Image 6" descr="preencoded.png"/>
          <p:cNvPicPr>
            <a:picLocks noChangeAspect="1"/>
          </p:cNvPicPr>
          <p:nvPr/>
        </p:nvPicPr>
        <p:blipFill>
          <a:blip r:embed="rId4"/>
          <a:srcRect/>
          <a:stretch/>
        </p:blipFill>
        <p:spPr>
          <a:xfrm>
            <a:off x="4953305" y="2731313"/>
            <a:ext cx="152705" cy="152705"/>
          </a:xfrm>
          <a:prstGeom prst="rect">
            <a:avLst/>
          </a:prstGeom>
        </p:spPr>
      </p:pic>
      <p:sp>
        <p:nvSpPr>
          <p:cNvPr id="30" name="Text 21"/>
          <p:cNvSpPr txBox="1"/>
          <p:nvPr/>
        </p:nvSpPr>
        <p:spPr>
          <a:xfrm>
            <a:off x="5181905" y="2713025"/>
            <a:ext cx="2461565"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Private clinics/hospitals SaaS model</a:t>
            </a:r>
            <a:endParaRPr lang="en-US" sz="1100" dirty="0"/>
          </a:p>
        </p:txBody>
      </p:sp>
      <p:pic>
        <p:nvPicPr>
          <p:cNvPr id="31" name="Image 7" descr="preencoded.png"/>
          <p:cNvPicPr>
            <a:picLocks noChangeAspect="1"/>
          </p:cNvPicPr>
          <p:nvPr/>
        </p:nvPicPr>
        <p:blipFill>
          <a:blip r:embed="rId4"/>
          <a:srcRect/>
          <a:stretch/>
        </p:blipFill>
        <p:spPr>
          <a:xfrm>
            <a:off x="4953305" y="3024835"/>
            <a:ext cx="152705" cy="152705"/>
          </a:xfrm>
          <a:prstGeom prst="rect">
            <a:avLst/>
          </a:prstGeom>
        </p:spPr>
      </p:pic>
      <p:sp>
        <p:nvSpPr>
          <p:cNvPr id="32" name="Text 22"/>
          <p:cNvSpPr txBox="1"/>
          <p:nvPr/>
        </p:nvSpPr>
        <p:spPr>
          <a:xfrm>
            <a:off x="5181905" y="3005633"/>
            <a:ext cx="2347265"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Population health analytics reports</a:t>
            </a:r>
            <a:endParaRPr lang="en-US" sz="1100" dirty="0"/>
          </a:p>
        </p:txBody>
      </p:sp>
      <p:pic>
        <p:nvPicPr>
          <p:cNvPr id="33" name="Image 8" descr="preencoded.png"/>
          <p:cNvPicPr>
            <a:picLocks noChangeAspect="1"/>
          </p:cNvPicPr>
          <p:nvPr/>
        </p:nvPicPr>
        <p:blipFill>
          <a:blip r:embed="rId4"/>
          <a:srcRect/>
          <a:stretch/>
        </p:blipFill>
        <p:spPr>
          <a:xfrm>
            <a:off x="4953305" y="3318358"/>
            <a:ext cx="152705" cy="152705"/>
          </a:xfrm>
          <a:prstGeom prst="rect">
            <a:avLst/>
          </a:prstGeom>
        </p:spPr>
      </p:pic>
      <p:sp>
        <p:nvSpPr>
          <p:cNvPr id="34" name="Text 23"/>
          <p:cNvSpPr txBox="1"/>
          <p:nvPr/>
        </p:nvSpPr>
        <p:spPr>
          <a:xfrm>
            <a:off x="5181905" y="3299155"/>
            <a:ext cx="2071116"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White-label integration options</a:t>
            </a:r>
            <a:endParaRPr lang="en-US" sz="1100" dirty="0"/>
          </a:p>
        </p:txBody>
      </p:sp>
      <p:pic>
        <p:nvPicPr>
          <p:cNvPr id="35" name="Image 9" descr="preencoded.png"/>
          <p:cNvPicPr>
            <a:picLocks noChangeAspect="1"/>
          </p:cNvPicPr>
          <p:nvPr/>
        </p:nvPicPr>
        <p:blipFill>
          <a:blip r:embed="rId5"/>
          <a:srcRect t="-43" b="-43"/>
          <a:stretch/>
        </p:blipFill>
        <p:spPr>
          <a:xfrm>
            <a:off x="4953305" y="3611880"/>
            <a:ext cx="133502" cy="152705"/>
          </a:xfrm>
          <a:prstGeom prst="rect">
            <a:avLst/>
          </a:prstGeom>
        </p:spPr>
      </p:pic>
      <p:sp>
        <p:nvSpPr>
          <p:cNvPr id="36" name="Text 24"/>
          <p:cNvSpPr txBox="1"/>
          <p:nvPr/>
        </p:nvSpPr>
        <p:spPr>
          <a:xfrm>
            <a:off x="6022238" y="3592678"/>
            <a:ext cx="1527962"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Rp 250K/month/clinic</a:t>
            </a:r>
            <a:endParaRPr lang="en-US" sz="1100" dirty="0"/>
          </a:p>
        </p:txBody>
      </p:sp>
      <p:sp>
        <p:nvSpPr>
          <p:cNvPr id="37" name="Text 25"/>
          <p:cNvSpPr txBox="1"/>
          <p:nvPr/>
        </p:nvSpPr>
        <p:spPr>
          <a:xfrm>
            <a:off x="5162702" y="3592678"/>
            <a:ext cx="975665" cy="171907"/>
          </a:xfrm>
          <a:prstGeom prst="rect">
            <a:avLst/>
          </a:prstGeom>
          <a:noFill/>
          <a:ln/>
        </p:spPr>
        <p:txBody>
          <a:bodyPr wrap="square" lIns="0" tIns="0" rIns="0" bIns="0" rtlCol="0" anchor="ctr"/>
          <a:lstStyle/>
          <a:p>
            <a:pPr marL="0" indent="0" algn="l">
              <a:buNone/>
            </a:pPr>
            <a:r>
              <a:rPr lang="en-US" sz="1100" b="1" dirty="0">
                <a:solidFill>
                  <a:srgbClr val="1E293B"/>
                </a:solidFill>
                <a:latin typeface="Roboto" pitchFamily="34" charset="0"/>
                <a:ea typeface="Roboto" pitchFamily="34" charset="-122"/>
                <a:cs typeface="Roboto" pitchFamily="34" charset="-120"/>
              </a:rPr>
              <a:t>SaaS pricing:</a:t>
            </a:r>
            <a:endParaRPr lang="en-US" sz="1100" dirty="0"/>
          </a:p>
        </p:txBody>
      </p:sp>
      <p:pic>
        <p:nvPicPr>
          <p:cNvPr id="38" name="Image 10" descr="preencoded.png"/>
          <p:cNvPicPr>
            <a:picLocks noChangeAspect="1"/>
          </p:cNvPicPr>
          <p:nvPr/>
        </p:nvPicPr>
        <p:blipFill>
          <a:blip r:embed="rId7"/>
          <a:srcRect l="-1082" r="-1082"/>
          <a:stretch/>
        </p:blipFill>
        <p:spPr>
          <a:xfrm>
            <a:off x="8610905" y="2000707"/>
            <a:ext cx="161849" cy="181051"/>
          </a:xfrm>
          <a:prstGeom prst="rect">
            <a:avLst/>
          </a:prstGeom>
        </p:spPr>
      </p:pic>
      <p:sp>
        <p:nvSpPr>
          <p:cNvPr id="39" name="Text 26"/>
          <p:cNvSpPr txBox="1"/>
          <p:nvPr/>
        </p:nvSpPr>
        <p:spPr>
          <a:xfrm>
            <a:off x="8848649" y="1931213"/>
            <a:ext cx="608076" cy="324612"/>
          </a:xfrm>
          <a:prstGeom prst="rect">
            <a:avLst/>
          </a:prstGeom>
          <a:noFill/>
          <a:ln/>
        </p:spPr>
        <p:txBody>
          <a:bodyPr wrap="square" lIns="0" tIns="0" rIns="0" bIns="0" rtlCol="0" anchor="ctr"/>
          <a:lstStyle/>
          <a:p>
            <a:pPr marL="0" indent="0" algn="l">
              <a:buNone/>
            </a:pPr>
            <a:r>
              <a:rPr lang="en-US" sz="1600" b="1" dirty="0">
                <a:solidFill>
                  <a:srgbClr val="1E3A8A"/>
                </a:solidFill>
                <a:latin typeface="Montserrat" pitchFamily="34" charset="0"/>
                <a:ea typeface="Montserrat" pitchFamily="34" charset="-122"/>
                <a:cs typeface="Montserrat" pitchFamily="34" charset="-120"/>
              </a:rPr>
              <a:t>B2C</a:t>
            </a:r>
            <a:endParaRPr lang="en-US" sz="1600" dirty="0"/>
          </a:p>
        </p:txBody>
      </p:sp>
      <p:sp>
        <p:nvSpPr>
          <p:cNvPr id="40" name="Text 27"/>
          <p:cNvSpPr txBox="1"/>
          <p:nvPr/>
        </p:nvSpPr>
        <p:spPr>
          <a:xfrm>
            <a:off x="8610905" y="2337206"/>
            <a:ext cx="1495958" cy="181051"/>
          </a:xfrm>
          <a:prstGeom prst="rect">
            <a:avLst/>
          </a:prstGeom>
          <a:noFill/>
          <a:ln/>
        </p:spPr>
        <p:txBody>
          <a:bodyPr wrap="square" lIns="0" tIns="0" rIns="0" bIns="0" rtlCol="0" anchor="ctr"/>
          <a:lstStyle/>
          <a:p>
            <a:pPr marL="0" indent="0" algn="l">
              <a:buNone/>
            </a:pPr>
            <a:r>
              <a:rPr lang="en-US" sz="1200" dirty="0">
                <a:solidFill>
                  <a:srgbClr val="1E293B"/>
                </a:solidFill>
                <a:latin typeface="Roboto" pitchFamily="34" charset="0"/>
                <a:ea typeface="Roboto" pitchFamily="34" charset="-122"/>
                <a:cs typeface="Roboto" pitchFamily="34" charset="-120"/>
              </a:rPr>
              <a:t>Individual End-Users</a:t>
            </a:r>
            <a:endParaRPr lang="en-US" sz="1200" dirty="0"/>
          </a:p>
        </p:txBody>
      </p:sp>
      <p:pic>
        <p:nvPicPr>
          <p:cNvPr id="41" name="Image 11" descr="preencoded.png"/>
          <p:cNvPicPr>
            <a:picLocks noChangeAspect="1"/>
          </p:cNvPicPr>
          <p:nvPr/>
        </p:nvPicPr>
        <p:blipFill>
          <a:blip r:embed="rId4"/>
          <a:srcRect/>
          <a:stretch/>
        </p:blipFill>
        <p:spPr>
          <a:xfrm>
            <a:off x="8610905" y="2731313"/>
            <a:ext cx="152705" cy="152705"/>
          </a:xfrm>
          <a:prstGeom prst="rect">
            <a:avLst/>
          </a:prstGeom>
        </p:spPr>
      </p:pic>
      <p:sp>
        <p:nvSpPr>
          <p:cNvPr id="42" name="Text 28"/>
          <p:cNvSpPr txBox="1"/>
          <p:nvPr/>
        </p:nvSpPr>
        <p:spPr>
          <a:xfrm>
            <a:off x="8839505" y="2713025"/>
            <a:ext cx="2394814"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Premium home monitoring features</a:t>
            </a:r>
            <a:endParaRPr lang="en-US" sz="1100" dirty="0"/>
          </a:p>
        </p:txBody>
      </p:sp>
      <p:pic>
        <p:nvPicPr>
          <p:cNvPr id="43" name="Image 12" descr="preencoded.png"/>
          <p:cNvPicPr>
            <a:picLocks noChangeAspect="1"/>
          </p:cNvPicPr>
          <p:nvPr/>
        </p:nvPicPr>
        <p:blipFill>
          <a:blip r:embed="rId4"/>
          <a:srcRect/>
          <a:stretch/>
        </p:blipFill>
        <p:spPr>
          <a:xfrm>
            <a:off x="8610905" y="3024835"/>
            <a:ext cx="152705" cy="152705"/>
          </a:xfrm>
          <a:prstGeom prst="rect">
            <a:avLst/>
          </a:prstGeom>
        </p:spPr>
      </p:pic>
      <p:sp>
        <p:nvSpPr>
          <p:cNvPr id="44" name="Text 29"/>
          <p:cNvSpPr txBox="1"/>
          <p:nvPr/>
        </p:nvSpPr>
        <p:spPr>
          <a:xfrm>
            <a:off x="8839505" y="3005633"/>
            <a:ext cx="2633472"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Family+ bundle for household coverage</a:t>
            </a:r>
            <a:endParaRPr lang="en-US" sz="1100" dirty="0"/>
          </a:p>
        </p:txBody>
      </p:sp>
      <p:pic>
        <p:nvPicPr>
          <p:cNvPr id="45" name="Image 13" descr="preencoded.png"/>
          <p:cNvPicPr>
            <a:picLocks noChangeAspect="1"/>
          </p:cNvPicPr>
          <p:nvPr/>
        </p:nvPicPr>
        <p:blipFill>
          <a:blip r:embed="rId4"/>
          <a:srcRect/>
          <a:stretch/>
        </p:blipFill>
        <p:spPr>
          <a:xfrm>
            <a:off x="8610905" y="3318358"/>
            <a:ext cx="152705" cy="152705"/>
          </a:xfrm>
          <a:prstGeom prst="rect">
            <a:avLst/>
          </a:prstGeom>
        </p:spPr>
      </p:pic>
      <p:sp>
        <p:nvSpPr>
          <p:cNvPr id="46" name="Text 30"/>
          <p:cNvSpPr txBox="1"/>
          <p:nvPr/>
        </p:nvSpPr>
        <p:spPr>
          <a:xfrm>
            <a:off x="8839505" y="3299155"/>
            <a:ext cx="2480767"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Personal cardiovascular risk tracking</a:t>
            </a:r>
            <a:endParaRPr lang="en-US" sz="1100" dirty="0"/>
          </a:p>
        </p:txBody>
      </p:sp>
      <p:pic>
        <p:nvPicPr>
          <p:cNvPr id="47" name="Image 14" descr="preencoded.png"/>
          <p:cNvPicPr>
            <a:picLocks noChangeAspect="1"/>
          </p:cNvPicPr>
          <p:nvPr/>
        </p:nvPicPr>
        <p:blipFill>
          <a:blip r:embed="rId5"/>
          <a:srcRect t="-43" b="-43"/>
          <a:stretch/>
        </p:blipFill>
        <p:spPr>
          <a:xfrm>
            <a:off x="8610905" y="3611880"/>
            <a:ext cx="133502" cy="152705"/>
          </a:xfrm>
          <a:prstGeom prst="rect">
            <a:avLst/>
          </a:prstGeom>
        </p:spPr>
      </p:pic>
      <p:sp>
        <p:nvSpPr>
          <p:cNvPr id="48" name="Text 31"/>
          <p:cNvSpPr txBox="1"/>
          <p:nvPr/>
        </p:nvSpPr>
        <p:spPr>
          <a:xfrm>
            <a:off x="9453982" y="3592678"/>
            <a:ext cx="2128723" cy="171907"/>
          </a:xfrm>
          <a:prstGeom prst="rect">
            <a:avLst/>
          </a:prstGeom>
          <a:noFill/>
          <a:ln/>
        </p:spPr>
        <p:txBody>
          <a:bodyPr wrap="square" lIns="0" tIns="0" rIns="0" bIns="0" rtlCol="0" anchor="ctr"/>
          <a:lstStyle/>
          <a:p>
            <a:pPr marL="0" indent="0" algn="l">
              <a:buNone/>
            </a:pPr>
            <a:r>
              <a:rPr lang="en-US" sz="1100" dirty="0">
                <a:solidFill>
                  <a:srgbClr val="1E293B"/>
                </a:solidFill>
                <a:latin typeface="Roboto" pitchFamily="34" charset="0"/>
                <a:ea typeface="Roboto" pitchFamily="34" charset="-122"/>
                <a:cs typeface="Roboto" pitchFamily="34" charset="-120"/>
              </a:rPr>
              <a:t>Rp 50K/month or Rp 400K/year</a:t>
            </a:r>
            <a:endParaRPr lang="en-US" sz="1100" dirty="0"/>
          </a:p>
        </p:txBody>
      </p:sp>
      <p:sp>
        <p:nvSpPr>
          <p:cNvPr id="49" name="Text 32"/>
          <p:cNvSpPr txBox="1"/>
          <p:nvPr/>
        </p:nvSpPr>
        <p:spPr>
          <a:xfrm>
            <a:off x="8820302" y="3592678"/>
            <a:ext cx="747065" cy="171907"/>
          </a:xfrm>
          <a:prstGeom prst="rect">
            <a:avLst/>
          </a:prstGeom>
          <a:noFill/>
          <a:ln/>
        </p:spPr>
        <p:txBody>
          <a:bodyPr wrap="square" lIns="0" tIns="0" rIns="0" bIns="0" rtlCol="0" anchor="ctr"/>
          <a:lstStyle/>
          <a:p>
            <a:pPr marL="0" indent="0" algn="l">
              <a:buNone/>
            </a:pPr>
            <a:r>
              <a:rPr lang="en-US" sz="1100" b="1" dirty="0">
                <a:solidFill>
                  <a:srgbClr val="1E293B"/>
                </a:solidFill>
                <a:latin typeface="Roboto" pitchFamily="34" charset="0"/>
                <a:ea typeface="Roboto" pitchFamily="34" charset="-122"/>
                <a:cs typeface="Roboto" pitchFamily="34" charset="-120"/>
              </a:rPr>
              <a:t>Premium:</a:t>
            </a:r>
            <a:endParaRPr lang="en-US" sz="1100" dirty="0"/>
          </a:p>
        </p:txBody>
      </p:sp>
      <p:sp>
        <p:nvSpPr>
          <p:cNvPr id="50" name="Shape 33"/>
          <p:cNvSpPr/>
          <p:nvPr/>
        </p:nvSpPr>
        <p:spPr>
          <a:xfrm>
            <a:off x="1067105" y="4617720"/>
            <a:ext cx="6963156" cy="2991002"/>
          </a:xfrm>
          <a:prstGeom prst="roundRect">
            <a:avLst>
              <a:gd name="adj" fmla="val 1168"/>
            </a:avLst>
          </a:prstGeom>
          <a:solidFill>
            <a:srgbClr val="FFFFFF">
              <a:alpha val="85000"/>
            </a:srgbClr>
          </a:solidFill>
          <a:ln/>
          <a:effectLst>
            <a:outerShdw blurRad="63500" dist="38100" dir="5400000" algn="bl" rotWithShape="0">
              <a:srgbClr val="000000">
                <a:alpha val="10000"/>
              </a:srgbClr>
            </a:outerShdw>
          </a:effectLst>
        </p:spPr>
      </p:sp>
      <p:sp>
        <p:nvSpPr>
          <p:cNvPr id="51" name="Text 34"/>
          <p:cNvSpPr txBox="1"/>
          <p:nvPr/>
        </p:nvSpPr>
        <p:spPr>
          <a:xfrm>
            <a:off x="1295705" y="4865522"/>
            <a:ext cx="3680460" cy="228600"/>
          </a:xfrm>
          <a:prstGeom prst="rect">
            <a:avLst/>
          </a:prstGeom>
          <a:noFill/>
          <a:ln/>
        </p:spPr>
        <p:txBody>
          <a:bodyPr wrap="square" lIns="0" tIns="0" rIns="0" bIns="0" rtlCol="0" anchor="ctr"/>
          <a:lstStyle/>
          <a:p>
            <a:pPr marL="0" indent="0" algn="l">
              <a:buNone/>
            </a:pPr>
            <a:r>
              <a:rPr lang="en-US" sz="1400" b="1" dirty="0">
                <a:solidFill>
                  <a:srgbClr val="1E3A8A"/>
                </a:solidFill>
                <a:latin typeface="Montserrat" pitchFamily="34" charset="0"/>
                <a:ea typeface="Montserrat" pitchFamily="34" charset="-122"/>
                <a:cs typeface="Montserrat" pitchFamily="34" charset="-120"/>
              </a:rPr>
              <a:t>Financial Projections (3-Year Outlook)</a:t>
            </a:r>
            <a:endParaRPr lang="en-US" sz="1400" dirty="0"/>
          </a:p>
        </p:txBody>
      </p:sp>
      <p:sp>
        <p:nvSpPr>
          <p:cNvPr id="52" name="Shape 35"/>
          <p:cNvSpPr/>
          <p:nvPr/>
        </p:nvSpPr>
        <p:spPr>
          <a:xfrm>
            <a:off x="1295705" y="5634533"/>
            <a:ext cx="1571854" cy="9144"/>
          </a:xfrm>
          <a:prstGeom prst="rect">
            <a:avLst/>
          </a:prstGeom>
          <a:solidFill>
            <a:srgbClr val="E2E8F0"/>
          </a:solidFill>
          <a:ln/>
        </p:spPr>
      </p:sp>
      <p:sp>
        <p:nvSpPr>
          <p:cNvPr id="53" name="Shape 36"/>
          <p:cNvSpPr/>
          <p:nvPr/>
        </p:nvSpPr>
        <p:spPr>
          <a:xfrm>
            <a:off x="2939796" y="5634533"/>
            <a:ext cx="1571854" cy="9144"/>
          </a:xfrm>
          <a:prstGeom prst="rect">
            <a:avLst/>
          </a:prstGeom>
          <a:solidFill>
            <a:srgbClr val="E2E8F0"/>
          </a:solidFill>
          <a:ln/>
        </p:spPr>
      </p:sp>
      <p:sp>
        <p:nvSpPr>
          <p:cNvPr id="54" name="Shape 37"/>
          <p:cNvSpPr/>
          <p:nvPr/>
        </p:nvSpPr>
        <p:spPr>
          <a:xfrm>
            <a:off x="4584802" y="5634533"/>
            <a:ext cx="1571854" cy="9144"/>
          </a:xfrm>
          <a:prstGeom prst="rect">
            <a:avLst/>
          </a:prstGeom>
          <a:solidFill>
            <a:srgbClr val="E2E8F0"/>
          </a:solidFill>
          <a:ln/>
        </p:spPr>
      </p:sp>
      <p:sp>
        <p:nvSpPr>
          <p:cNvPr id="55" name="Shape 38"/>
          <p:cNvSpPr/>
          <p:nvPr/>
        </p:nvSpPr>
        <p:spPr>
          <a:xfrm>
            <a:off x="6229807" y="5634533"/>
            <a:ext cx="1571854" cy="9144"/>
          </a:xfrm>
          <a:prstGeom prst="rect">
            <a:avLst/>
          </a:prstGeom>
          <a:solidFill>
            <a:srgbClr val="E2E8F0"/>
          </a:solidFill>
          <a:ln/>
        </p:spPr>
      </p:sp>
      <p:sp>
        <p:nvSpPr>
          <p:cNvPr id="56" name="Text 39"/>
          <p:cNvSpPr txBox="1"/>
          <p:nvPr/>
        </p:nvSpPr>
        <p:spPr>
          <a:xfrm>
            <a:off x="1854403" y="5358384"/>
            <a:ext cx="560527" cy="171907"/>
          </a:xfrm>
          <a:prstGeom prst="rect">
            <a:avLst/>
          </a:prstGeom>
          <a:noFill/>
          <a:ln/>
        </p:spPr>
        <p:txBody>
          <a:bodyPr wrap="square" lIns="0" tIns="0" rIns="0" bIns="0" rtlCol="0" anchor="ctr"/>
          <a:lstStyle/>
          <a:p>
            <a:pPr marL="0" indent="0" algn="ctr">
              <a:buNone/>
            </a:pPr>
            <a:r>
              <a:rPr lang="en-US" sz="1000" b="1" dirty="0">
                <a:solidFill>
                  <a:srgbClr val="1E293B"/>
                </a:solidFill>
                <a:latin typeface="Montserrat" pitchFamily="34" charset="0"/>
                <a:ea typeface="Montserrat" pitchFamily="34" charset="-122"/>
                <a:cs typeface="Montserrat" pitchFamily="34" charset="-120"/>
              </a:rPr>
              <a:t>Metric</a:t>
            </a:r>
            <a:endParaRPr lang="en-US" sz="1000" dirty="0"/>
          </a:p>
        </p:txBody>
      </p:sp>
      <p:sp>
        <p:nvSpPr>
          <p:cNvPr id="57" name="Text 40"/>
          <p:cNvSpPr txBox="1"/>
          <p:nvPr/>
        </p:nvSpPr>
        <p:spPr>
          <a:xfrm>
            <a:off x="3525926" y="5358384"/>
            <a:ext cx="502920" cy="171907"/>
          </a:xfrm>
          <a:prstGeom prst="rect">
            <a:avLst/>
          </a:prstGeom>
          <a:noFill/>
          <a:ln/>
        </p:spPr>
        <p:txBody>
          <a:bodyPr wrap="square" lIns="0" tIns="0" rIns="0" bIns="0" rtlCol="0" anchor="ctr"/>
          <a:lstStyle/>
          <a:p>
            <a:pPr marL="0" indent="0" algn="ctr">
              <a:buNone/>
            </a:pPr>
            <a:r>
              <a:rPr lang="en-US" sz="1000" b="1" dirty="0">
                <a:solidFill>
                  <a:srgbClr val="1E293B"/>
                </a:solidFill>
                <a:latin typeface="Montserrat" pitchFamily="34" charset="0"/>
                <a:ea typeface="Montserrat" pitchFamily="34" charset="-122"/>
                <a:cs typeface="Montserrat" pitchFamily="34" charset="-120"/>
              </a:rPr>
              <a:t>Year 1</a:t>
            </a:r>
            <a:endParaRPr lang="en-US" sz="1000" dirty="0"/>
          </a:p>
        </p:txBody>
      </p:sp>
      <p:sp>
        <p:nvSpPr>
          <p:cNvPr id="58" name="Text 41"/>
          <p:cNvSpPr txBox="1"/>
          <p:nvPr/>
        </p:nvSpPr>
        <p:spPr>
          <a:xfrm>
            <a:off x="5157216" y="5358384"/>
            <a:ext cx="532181" cy="171907"/>
          </a:xfrm>
          <a:prstGeom prst="rect">
            <a:avLst/>
          </a:prstGeom>
          <a:noFill/>
          <a:ln/>
        </p:spPr>
        <p:txBody>
          <a:bodyPr wrap="square" lIns="0" tIns="0" rIns="0" bIns="0" rtlCol="0" anchor="ctr"/>
          <a:lstStyle/>
          <a:p>
            <a:pPr marL="0" indent="0" algn="ctr">
              <a:buNone/>
            </a:pPr>
            <a:r>
              <a:rPr lang="en-US" sz="1000" b="1" dirty="0">
                <a:solidFill>
                  <a:srgbClr val="1E293B"/>
                </a:solidFill>
                <a:latin typeface="Montserrat" pitchFamily="34" charset="0"/>
                <a:ea typeface="Montserrat" pitchFamily="34" charset="-122"/>
                <a:cs typeface="Montserrat" pitchFamily="34" charset="-120"/>
              </a:rPr>
              <a:t>Year 2</a:t>
            </a:r>
            <a:endParaRPr lang="en-US" sz="1000" dirty="0"/>
          </a:p>
        </p:txBody>
      </p:sp>
      <p:sp>
        <p:nvSpPr>
          <p:cNvPr id="59" name="Text 42"/>
          <p:cNvSpPr txBox="1"/>
          <p:nvPr/>
        </p:nvSpPr>
        <p:spPr>
          <a:xfrm>
            <a:off x="6801307" y="5358384"/>
            <a:ext cx="532181" cy="171907"/>
          </a:xfrm>
          <a:prstGeom prst="rect">
            <a:avLst/>
          </a:prstGeom>
          <a:noFill/>
          <a:ln/>
        </p:spPr>
        <p:txBody>
          <a:bodyPr wrap="square" lIns="0" tIns="0" rIns="0" bIns="0" rtlCol="0" anchor="ctr"/>
          <a:lstStyle/>
          <a:p>
            <a:pPr marL="0" indent="0" algn="ctr">
              <a:buNone/>
            </a:pPr>
            <a:r>
              <a:rPr lang="en-US" sz="1000" b="1" dirty="0">
                <a:solidFill>
                  <a:srgbClr val="1E293B"/>
                </a:solidFill>
                <a:latin typeface="Montserrat" pitchFamily="34" charset="0"/>
                <a:ea typeface="Montserrat" pitchFamily="34" charset="-122"/>
                <a:cs typeface="Montserrat" pitchFamily="34" charset="-120"/>
              </a:rPr>
              <a:t>Year 3</a:t>
            </a:r>
            <a:endParaRPr lang="en-US" sz="1000" dirty="0"/>
          </a:p>
        </p:txBody>
      </p:sp>
      <p:sp>
        <p:nvSpPr>
          <p:cNvPr id="60" name="Text 43"/>
          <p:cNvSpPr txBox="1"/>
          <p:nvPr/>
        </p:nvSpPr>
        <p:spPr>
          <a:xfrm>
            <a:off x="1522476" y="5811926"/>
            <a:ext cx="1217981"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Clinics Onboarded</a:t>
            </a:r>
            <a:endParaRPr lang="en-US" sz="1000" dirty="0"/>
          </a:p>
        </p:txBody>
      </p:sp>
      <p:sp>
        <p:nvSpPr>
          <p:cNvPr id="61" name="Text 44"/>
          <p:cNvSpPr txBox="1"/>
          <p:nvPr/>
        </p:nvSpPr>
        <p:spPr>
          <a:xfrm>
            <a:off x="3608222" y="5811926"/>
            <a:ext cx="341071"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250</a:t>
            </a:r>
            <a:endParaRPr lang="en-US" sz="1000" dirty="0"/>
          </a:p>
        </p:txBody>
      </p:sp>
      <p:sp>
        <p:nvSpPr>
          <p:cNvPr id="62" name="Text 45"/>
          <p:cNvSpPr txBox="1"/>
          <p:nvPr/>
        </p:nvSpPr>
        <p:spPr>
          <a:xfrm>
            <a:off x="5201107" y="5811926"/>
            <a:ext cx="446227"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1,500</a:t>
            </a:r>
            <a:endParaRPr lang="en-US" sz="1000" dirty="0"/>
          </a:p>
        </p:txBody>
      </p:sp>
      <p:sp>
        <p:nvSpPr>
          <p:cNvPr id="63" name="Text 46"/>
          <p:cNvSpPr txBox="1"/>
          <p:nvPr/>
        </p:nvSpPr>
        <p:spPr>
          <a:xfrm>
            <a:off x="6846113" y="5811926"/>
            <a:ext cx="446227"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3,000</a:t>
            </a:r>
            <a:endParaRPr lang="en-US" sz="1000" dirty="0"/>
          </a:p>
        </p:txBody>
      </p:sp>
      <p:sp>
        <p:nvSpPr>
          <p:cNvPr id="64" name="Text 47"/>
          <p:cNvSpPr txBox="1"/>
          <p:nvPr/>
        </p:nvSpPr>
        <p:spPr>
          <a:xfrm>
            <a:off x="1762049" y="6246266"/>
            <a:ext cx="741578"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B2C Users</a:t>
            </a:r>
            <a:endParaRPr lang="en-US" sz="1000" dirty="0"/>
          </a:p>
        </p:txBody>
      </p:sp>
      <p:sp>
        <p:nvSpPr>
          <p:cNvPr id="65" name="Text 48"/>
          <p:cNvSpPr txBox="1"/>
          <p:nvPr/>
        </p:nvSpPr>
        <p:spPr>
          <a:xfrm>
            <a:off x="3517697" y="6246266"/>
            <a:ext cx="522122"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20,000</a:t>
            </a:r>
            <a:endParaRPr lang="en-US" sz="1000" dirty="0"/>
          </a:p>
        </p:txBody>
      </p:sp>
      <p:sp>
        <p:nvSpPr>
          <p:cNvPr id="66" name="Text 49"/>
          <p:cNvSpPr txBox="1"/>
          <p:nvPr/>
        </p:nvSpPr>
        <p:spPr>
          <a:xfrm>
            <a:off x="5124298" y="6246266"/>
            <a:ext cx="598932"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130,000</a:t>
            </a:r>
            <a:endParaRPr lang="en-US" sz="1000" dirty="0"/>
          </a:p>
        </p:txBody>
      </p:sp>
      <p:sp>
        <p:nvSpPr>
          <p:cNvPr id="67" name="Text 50"/>
          <p:cNvSpPr txBox="1"/>
          <p:nvPr/>
        </p:nvSpPr>
        <p:spPr>
          <a:xfrm>
            <a:off x="6769303" y="6246266"/>
            <a:ext cx="598932"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500,000</a:t>
            </a:r>
            <a:endParaRPr lang="en-US" sz="1000" dirty="0"/>
          </a:p>
        </p:txBody>
      </p:sp>
      <p:sp>
        <p:nvSpPr>
          <p:cNvPr id="68" name="Text 51"/>
          <p:cNvSpPr txBox="1"/>
          <p:nvPr/>
        </p:nvSpPr>
        <p:spPr>
          <a:xfrm>
            <a:off x="1561795" y="6680606"/>
            <a:ext cx="1141171"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API Transactions</a:t>
            </a:r>
            <a:endParaRPr lang="en-US" sz="1000" dirty="0"/>
          </a:p>
        </p:txBody>
      </p:sp>
      <p:sp>
        <p:nvSpPr>
          <p:cNvPr id="69" name="Text 52"/>
          <p:cNvSpPr txBox="1"/>
          <p:nvPr/>
        </p:nvSpPr>
        <p:spPr>
          <a:xfrm>
            <a:off x="3568903" y="6680606"/>
            <a:ext cx="417881"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1.2M</a:t>
            </a:r>
            <a:endParaRPr lang="en-US" sz="1000" dirty="0"/>
          </a:p>
        </p:txBody>
      </p:sp>
      <p:sp>
        <p:nvSpPr>
          <p:cNvPr id="70" name="Text 53"/>
          <p:cNvSpPr txBox="1"/>
          <p:nvPr/>
        </p:nvSpPr>
        <p:spPr>
          <a:xfrm>
            <a:off x="5213909" y="6680606"/>
            <a:ext cx="417881"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7.5M</a:t>
            </a:r>
            <a:endParaRPr lang="en-US" sz="1000" dirty="0"/>
          </a:p>
        </p:txBody>
      </p:sp>
      <p:sp>
        <p:nvSpPr>
          <p:cNvPr id="71" name="Text 54"/>
          <p:cNvSpPr txBox="1"/>
          <p:nvPr/>
        </p:nvSpPr>
        <p:spPr>
          <a:xfrm>
            <a:off x="6876288" y="6680606"/>
            <a:ext cx="379476"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18M</a:t>
            </a:r>
            <a:endParaRPr lang="en-US" sz="1000" dirty="0"/>
          </a:p>
        </p:txBody>
      </p:sp>
      <p:sp>
        <p:nvSpPr>
          <p:cNvPr id="72" name="Text 55"/>
          <p:cNvSpPr txBox="1"/>
          <p:nvPr/>
        </p:nvSpPr>
        <p:spPr>
          <a:xfrm>
            <a:off x="1820570" y="7114946"/>
            <a:ext cx="627278" cy="162763"/>
          </a:xfrm>
          <a:prstGeom prst="rect">
            <a:avLst/>
          </a:prstGeom>
          <a:noFill/>
          <a:ln/>
        </p:spPr>
        <p:txBody>
          <a:bodyPr wrap="square" lIns="0" tIns="0" rIns="0" bIns="0" rtlCol="0" anchor="ctr"/>
          <a:lstStyle/>
          <a:p>
            <a:pPr marL="0" indent="0" algn="ctr">
              <a:buNone/>
            </a:pPr>
            <a:r>
              <a:rPr lang="en-US" sz="1000" dirty="0">
                <a:solidFill>
                  <a:srgbClr val="1E293B"/>
                </a:solidFill>
                <a:latin typeface="Roboto" pitchFamily="34" charset="0"/>
                <a:ea typeface="Roboto" pitchFamily="34" charset="-122"/>
                <a:cs typeface="Roboto" pitchFamily="34" charset="-120"/>
              </a:rPr>
              <a:t>Revenue</a:t>
            </a:r>
            <a:endParaRPr lang="en-US" sz="1000" dirty="0"/>
          </a:p>
        </p:txBody>
      </p:sp>
      <p:sp>
        <p:nvSpPr>
          <p:cNvPr id="73" name="Text 56"/>
          <p:cNvSpPr txBox="1"/>
          <p:nvPr/>
        </p:nvSpPr>
        <p:spPr>
          <a:xfrm>
            <a:off x="3429914" y="7114946"/>
            <a:ext cx="694030" cy="162763"/>
          </a:xfrm>
          <a:prstGeom prst="rect">
            <a:avLst/>
          </a:prstGeom>
          <a:noFill/>
          <a:ln/>
        </p:spPr>
        <p:txBody>
          <a:bodyPr wrap="square" lIns="0" tIns="0" rIns="0" bIns="0" rtlCol="0" anchor="ctr"/>
          <a:lstStyle/>
          <a:p>
            <a:pPr marL="0" indent="0" algn="ctr">
              <a:buNone/>
            </a:pPr>
            <a:r>
              <a:rPr lang="en-US" sz="1000" dirty="0">
                <a:solidFill>
                  <a:srgbClr val="C53030"/>
                </a:solidFill>
                <a:latin typeface="Roboto" pitchFamily="34" charset="0"/>
                <a:ea typeface="Roboto" pitchFamily="34" charset="-122"/>
                <a:cs typeface="Roboto" pitchFamily="34" charset="-120"/>
              </a:rPr>
              <a:t>Rp 13.5M</a:t>
            </a:r>
            <a:endParaRPr lang="en-US" sz="1000" dirty="0"/>
          </a:p>
        </p:txBody>
      </p:sp>
      <p:sp>
        <p:nvSpPr>
          <p:cNvPr id="74" name="Text 57"/>
          <p:cNvSpPr txBox="1"/>
          <p:nvPr/>
        </p:nvSpPr>
        <p:spPr>
          <a:xfrm>
            <a:off x="5132527" y="7114946"/>
            <a:ext cx="579730" cy="162763"/>
          </a:xfrm>
          <a:prstGeom prst="rect">
            <a:avLst/>
          </a:prstGeom>
          <a:noFill/>
          <a:ln/>
        </p:spPr>
        <p:txBody>
          <a:bodyPr wrap="square" lIns="0" tIns="0" rIns="0" bIns="0" rtlCol="0" anchor="ctr"/>
          <a:lstStyle/>
          <a:p>
            <a:pPr marL="0" indent="0" algn="ctr">
              <a:buNone/>
            </a:pPr>
            <a:r>
              <a:rPr lang="en-US" sz="1000" dirty="0">
                <a:solidFill>
                  <a:srgbClr val="C53030"/>
                </a:solidFill>
                <a:latin typeface="Roboto" pitchFamily="34" charset="0"/>
                <a:ea typeface="Roboto" pitchFamily="34" charset="-122"/>
                <a:cs typeface="Roboto" pitchFamily="34" charset="-120"/>
              </a:rPr>
              <a:t>Rp 23M</a:t>
            </a:r>
            <a:endParaRPr lang="en-US" sz="1000" dirty="0"/>
          </a:p>
        </p:txBody>
      </p:sp>
      <p:sp>
        <p:nvSpPr>
          <p:cNvPr id="75" name="Text 58"/>
          <p:cNvSpPr txBox="1"/>
          <p:nvPr/>
        </p:nvSpPr>
        <p:spPr>
          <a:xfrm>
            <a:off x="6776618" y="7114946"/>
            <a:ext cx="579730" cy="162763"/>
          </a:xfrm>
          <a:prstGeom prst="rect">
            <a:avLst/>
          </a:prstGeom>
          <a:noFill/>
          <a:ln/>
        </p:spPr>
        <p:txBody>
          <a:bodyPr wrap="square" lIns="0" tIns="0" rIns="0" bIns="0" rtlCol="0" anchor="ctr"/>
          <a:lstStyle/>
          <a:p>
            <a:pPr marL="0" indent="0" algn="ctr">
              <a:buNone/>
            </a:pPr>
            <a:r>
              <a:rPr lang="en-US" sz="1000" dirty="0">
                <a:solidFill>
                  <a:srgbClr val="C53030"/>
                </a:solidFill>
                <a:latin typeface="Roboto" pitchFamily="34" charset="0"/>
                <a:ea typeface="Roboto" pitchFamily="34" charset="-122"/>
                <a:cs typeface="Roboto" pitchFamily="34" charset="-120"/>
              </a:rPr>
              <a:t>Rp 35M</a:t>
            </a:r>
            <a:endParaRPr lang="en-US" sz="1000" dirty="0"/>
          </a:p>
        </p:txBody>
      </p:sp>
      <p:sp>
        <p:nvSpPr>
          <p:cNvPr id="76" name="Shape 59"/>
          <p:cNvSpPr/>
          <p:nvPr/>
        </p:nvSpPr>
        <p:spPr>
          <a:xfrm>
            <a:off x="8178394" y="4617720"/>
            <a:ext cx="3715207" cy="2991002"/>
          </a:xfrm>
          <a:prstGeom prst="roundRect">
            <a:avLst>
              <a:gd name="adj" fmla="val 1168"/>
            </a:avLst>
          </a:prstGeom>
          <a:solidFill>
            <a:srgbClr val="FFFFFF">
              <a:alpha val="85000"/>
            </a:srgbClr>
          </a:solidFill>
          <a:ln/>
          <a:effectLst>
            <a:outerShdw blurRad="63500" dist="38100" dir="5400000" algn="bl" rotWithShape="0">
              <a:srgbClr val="000000">
                <a:alpha val="10000"/>
              </a:srgbClr>
            </a:outerShdw>
          </a:effectLst>
        </p:spPr>
      </p:sp>
      <p:sp>
        <p:nvSpPr>
          <p:cNvPr id="77" name="Text 60"/>
          <p:cNvSpPr txBox="1"/>
          <p:nvPr/>
        </p:nvSpPr>
        <p:spPr>
          <a:xfrm>
            <a:off x="8406994" y="4986223"/>
            <a:ext cx="2032711" cy="228600"/>
          </a:xfrm>
          <a:prstGeom prst="rect">
            <a:avLst/>
          </a:prstGeom>
          <a:noFill/>
          <a:ln/>
        </p:spPr>
        <p:txBody>
          <a:bodyPr wrap="square" lIns="0" tIns="0" rIns="0" bIns="0" rtlCol="0" anchor="ctr"/>
          <a:lstStyle/>
          <a:p>
            <a:pPr marL="0" indent="0" algn="l">
              <a:buNone/>
            </a:pPr>
            <a:r>
              <a:rPr lang="en-US" sz="1400" b="1" dirty="0">
                <a:solidFill>
                  <a:srgbClr val="1E3A8A"/>
                </a:solidFill>
                <a:latin typeface="Montserrat" pitchFamily="34" charset="0"/>
                <a:ea typeface="Montserrat" pitchFamily="34" charset="-122"/>
                <a:cs typeface="Montserrat" pitchFamily="34" charset="-120"/>
              </a:rPr>
              <a:t>Break-even Analysis</a:t>
            </a:r>
            <a:endParaRPr lang="en-US" sz="1400" dirty="0"/>
          </a:p>
        </p:txBody>
      </p:sp>
      <p:sp>
        <p:nvSpPr>
          <p:cNvPr id="78" name="Text 61"/>
          <p:cNvSpPr txBox="1"/>
          <p:nvPr/>
        </p:nvSpPr>
        <p:spPr>
          <a:xfrm>
            <a:off x="9379915" y="5431536"/>
            <a:ext cx="1520647" cy="333756"/>
          </a:xfrm>
          <a:prstGeom prst="rect">
            <a:avLst/>
          </a:prstGeom>
          <a:noFill/>
          <a:ln/>
        </p:spPr>
        <p:txBody>
          <a:bodyPr wrap="square" lIns="0" tIns="0" rIns="0" bIns="0" rtlCol="0" anchor="ctr"/>
          <a:lstStyle/>
          <a:p>
            <a:pPr marL="0" indent="0" algn="ctr">
              <a:buNone/>
            </a:pPr>
            <a:r>
              <a:rPr lang="en-US" sz="2100" b="1" dirty="0">
                <a:solidFill>
                  <a:srgbClr val="C53030"/>
                </a:solidFill>
                <a:latin typeface="Montserrat" pitchFamily="34" charset="0"/>
                <a:ea typeface="Montserrat" pitchFamily="34" charset="-122"/>
                <a:cs typeface="Montserrat" pitchFamily="34" charset="-120"/>
              </a:rPr>
              <a:t>Month 18</a:t>
            </a:r>
            <a:endParaRPr lang="en-US" sz="2100" dirty="0"/>
          </a:p>
        </p:txBody>
      </p:sp>
      <p:sp>
        <p:nvSpPr>
          <p:cNvPr id="79" name="Text 62"/>
          <p:cNvSpPr txBox="1"/>
          <p:nvPr/>
        </p:nvSpPr>
        <p:spPr>
          <a:xfrm>
            <a:off x="9349740" y="6285586"/>
            <a:ext cx="1577340" cy="333756"/>
          </a:xfrm>
          <a:prstGeom prst="rect">
            <a:avLst/>
          </a:prstGeom>
          <a:noFill/>
          <a:ln/>
        </p:spPr>
        <p:txBody>
          <a:bodyPr wrap="square" lIns="0" tIns="0" rIns="0" bIns="0" rtlCol="0" anchor="ctr"/>
          <a:lstStyle/>
          <a:p>
            <a:pPr marL="0" indent="0" algn="ctr">
              <a:buNone/>
            </a:pPr>
            <a:r>
              <a:rPr lang="en-US" sz="2100" b="1" dirty="0">
                <a:solidFill>
                  <a:srgbClr val="C53030"/>
                </a:solidFill>
                <a:latin typeface="Montserrat" pitchFamily="34" charset="0"/>
                <a:ea typeface="Montserrat" pitchFamily="34" charset="-122"/>
                <a:cs typeface="Montserrat" pitchFamily="34" charset="-120"/>
              </a:rPr>
              <a:t>Month 24</a:t>
            </a:r>
            <a:endParaRPr lang="en-US" sz="2100" dirty="0"/>
          </a:p>
        </p:txBody>
      </p:sp>
      <p:sp>
        <p:nvSpPr>
          <p:cNvPr id="80" name="Text 63"/>
          <p:cNvSpPr txBox="1"/>
          <p:nvPr/>
        </p:nvSpPr>
        <p:spPr>
          <a:xfrm>
            <a:off x="8624621" y="5891479"/>
            <a:ext cx="2934310" cy="181051"/>
          </a:xfrm>
          <a:prstGeom prst="rect">
            <a:avLst/>
          </a:prstGeom>
          <a:noFill/>
          <a:ln/>
        </p:spPr>
        <p:txBody>
          <a:bodyPr wrap="square" lIns="0" tIns="0" rIns="0" bIns="0" rtlCol="0" anchor="ctr"/>
          <a:lstStyle/>
          <a:p>
            <a:pPr marL="0" indent="0" algn="ctr">
              <a:buNone/>
            </a:pPr>
            <a:r>
              <a:rPr lang="en-US" sz="1200" dirty="0">
                <a:solidFill>
                  <a:srgbClr val="1E293B"/>
                </a:solidFill>
                <a:latin typeface="Roboto" pitchFamily="34" charset="0"/>
                <a:ea typeface="Roboto" pitchFamily="34" charset="-122"/>
                <a:cs typeface="Roboto" pitchFamily="34" charset="-120"/>
              </a:rPr>
              <a:t>Break-even point with 750 clinics onboard</a:t>
            </a:r>
            <a:endParaRPr lang="en-US" sz="1200" dirty="0"/>
          </a:p>
        </p:txBody>
      </p:sp>
      <p:sp>
        <p:nvSpPr>
          <p:cNvPr id="81" name="Text 64"/>
          <p:cNvSpPr txBox="1"/>
          <p:nvPr/>
        </p:nvSpPr>
        <p:spPr>
          <a:xfrm>
            <a:off x="9295790" y="6744614"/>
            <a:ext cx="1591056" cy="181051"/>
          </a:xfrm>
          <a:prstGeom prst="rect">
            <a:avLst/>
          </a:prstGeom>
          <a:noFill/>
          <a:ln/>
        </p:spPr>
        <p:txBody>
          <a:bodyPr wrap="square" lIns="0" tIns="0" rIns="0" bIns="0" rtlCol="0" anchor="ctr"/>
          <a:lstStyle/>
          <a:p>
            <a:pPr marL="0" indent="0" algn="ctr">
              <a:buNone/>
            </a:pPr>
            <a:r>
              <a:rPr lang="en-US" sz="1200" dirty="0">
                <a:solidFill>
                  <a:srgbClr val="1E293B"/>
                </a:solidFill>
                <a:latin typeface="Roboto" pitchFamily="34" charset="0"/>
                <a:ea typeface="Roboto" pitchFamily="34" charset="-122"/>
                <a:cs typeface="Roboto" pitchFamily="34" charset="-120"/>
              </a:rPr>
              <a:t>Profitability milestone</a:t>
            </a:r>
            <a:endParaRPr lang="en-US" sz="1200" dirty="0"/>
          </a:p>
        </p:txBody>
      </p:sp>
      <p:sp>
        <p:nvSpPr>
          <p:cNvPr id="82" name="Text 65"/>
          <p:cNvSpPr txBox="1"/>
          <p:nvPr/>
        </p:nvSpPr>
        <p:spPr>
          <a:xfrm>
            <a:off x="8450885" y="7082028"/>
            <a:ext cx="3268980" cy="152705"/>
          </a:xfrm>
          <a:prstGeom prst="rect">
            <a:avLst/>
          </a:prstGeom>
          <a:noFill/>
          <a:ln/>
        </p:spPr>
        <p:txBody>
          <a:bodyPr wrap="square" lIns="0" tIns="0" rIns="0" bIns="0" rtlCol="0" anchor="ctr"/>
          <a:lstStyle/>
          <a:p>
            <a:pPr marL="0" indent="0" algn="ctr">
              <a:buNone/>
            </a:pPr>
            <a:r>
              <a:rPr lang="en-US" sz="1000" i="1" dirty="0">
                <a:solidFill>
                  <a:srgbClr val="475569"/>
                </a:solidFill>
                <a:latin typeface="Roboto" pitchFamily="34" charset="0"/>
                <a:ea typeface="Roboto" pitchFamily="34" charset="-122"/>
                <a:cs typeface="Roboto" pitchFamily="34" charset="-120"/>
              </a:rPr>
              <a:t>Based on current cost structure and growth projections</a:t>
            </a:r>
            <a:endParaRPr lang="en-US" sz="1000" dirty="0"/>
          </a:p>
        </p:txBody>
      </p:sp>
      <p:sp>
        <p:nvSpPr>
          <p:cNvPr id="83" name="Text 66"/>
          <p:cNvSpPr txBox="1"/>
          <p:nvPr/>
        </p:nvSpPr>
        <p:spPr>
          <a:xfrm>
            <a:off x="5562295" y="7778801"/>
            <a:ext cx="6426403" cy="143561"/>
          </a:xfrm>
          <a:prstGeom prst="rect">
            <a:avLst/>
          </a:prstGeom>
          <a:noFill/>
          <a:ln/>
        </p:spPr>
        <p:txBody>
          <a:bodyPr wrap="square" lIns="0" tIns="0" rIns="0" bIns="0" rtlCol="0" anchor="ctr"/>
          <a:lstStyle/>
          <a:p>
            <a:pPr marL="0" indent="0" algn="r">
              <a:buNone/>
            </a:pPr>
            <a:r>
              <a:rPr lang="en-US" sz="900" dirty="0">
                <a:solidFill>
                  <a:srgbClr val="64748B"/>
                </a:solidFill>
                <a:latin typeface="Roboto" pitchFamily="34" charset="0"/>
                <a:ea typeface="Roboto" pitchFamily="34" charset="-122"/>
                <a:cs typeface="Roboto" pitchFamily="34" charset="-120"/>
              </a:rPr>
              <a:t>Revenue model developed in consultation with healthcare industry experts • Indonesia Healthcare AI Hackathon 2025</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TotalTime>
  <Words>3314</Words>
  <Application>Microsoft Office PowerPoint</Application>
  <PresentationFormat>Widescreen</PresentationFormat>
  <Paragraphs>513</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Montserrat</vt:lpstr>
      <vt:lpstr>Roboto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Generated by Gen-Spark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Multi-page HTML Content</dc:title>
  <dc:subject>PptxGenJS Presentation</dc:subject>
  <dc:creator>Visual Extract to PPTX Converter</dc:creator>
  <cp:lastModifiedBy>ccsa6789@outlook.com</cp:lastModifiedBy>
  <cp:revision>4</cp:revision>
  <dcterms:created xsi:type="dcterms:W3CDTF">2025-09-28T14:02:44Z</dcterms:created>
  <dcterms:modified xsi:type="dcterms:W3CDTF">2025-09-28T14:13:57Z</dcterms:modified>
</cp:coreProperties>
</file>